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60" r:id="rId2"/>
    <p:sldMasterId id="2147483673" r:id="rId3"/>
  </p:sldMasterIdLst>
  <p:notesMasterIdLst>
    <p:notesMasterId r:id="rId39"/>
  </p:notesMasterIdLst>
  <p:handoutMasterIdLst>
    <p:handoutMasterId r:id="rId40"/>
  </p:handoutMasterIdLst>
  <p:sldIdLst>
    <p:sldId id="725" r:id="rId4"/>
    <p:sldId id="523" r:id="rId5"/>
    <p:sldId id="734" r:id="rId6"/>
    <p:sldId id="594" r:id="rId7"/>
    <p:sldId id="728" r:id="rId8"/>
    <p:sldId id="729" r:id="rId9"/>
    <p:sldId id="596" r:id="rId10"/>
    <p:sldId id="724" r:id="rId11"/>
    <p:sldId id="717" r:id="rId12"/>
    <p:sldId id="718" r:id="rId13"/>
    <p:sldId id="731" r:id="rId14"/>
    <p:sldId id="733" r:id="rId15"/>
    <p:sldId id="732" r:id="rId16"/>
    <p:sldId id="720" r:id="rId17"/>
    <p:sldId id="637" r:id="rId18"/>
    <p:sldId id="623" r:id="rId19"/>
    <p:sldId id="638" r:id="rId20"/>
    <p:sldId id="639" r:id="rId21"/>
    <p:sldId id="640" r:id="rId22"/>
    <p:sldId id="641" r:id="rId23"/>
    <p:sldId id="710" r:id="rId24"/>
    <p:sldId id="645" r:id="rId25"/>
    <p:sldId id="646" r:id="rId26"/>
    <p:sldId id="711" r:id="rId27"/>
    <p:sldId id="690" r:id="rId28"/>
    <p:sldId id="694" r:id="rId29"/>
    <p:sldId id="713" r:id="rId30"/>
    <p:sldId id="695" r:id="rId31"/>
    <p:sldId id="696" r:id="rId32"/>
    <p:sldId id="735" r:id="rId33"/>
    <p:sldId id="736" r:id="rId34"/>
    <p:sldId id="699" r:id="rId35"/>
    <p:sldId id="700" r:id="rId36"/>
    <p:sldId id="722" r:id="rId37"/>
    <p:sldId id="591" r:id="rId38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9CB086A-D5AE-47F7-A34D-9FEA43B42BC6}">
          <p14:sldIdLst>
            <p14:sldId id="725"/>
            <p14:sldId id="523"/>
            <p14:sldId id="734"/>
          </p14:sldIdLst>
        </p14:section>
        <p14:section name="Streams" id="{A377DC8D-12E2-4E67-BAF7-D223F1A966AA}">
          <p14:sldIdLst>
            <p14:sldId id="594"/>
            <p14:sldId id="728"/>
            <p14:sldId id="729"/>
            <p14:sldId id="596"/>
            <p14:sldId id="724"/>
          </p14:sldIdLst>
        </p14:section>
        <p14:section name="Readers And Writers" id="{F9FA8C31-05F9-4FB7-A9CB-E31667A78FDB}">
          <p14:sldIdLst>
            <p14:sldId id="717"/>
            <p14:sldId id="718"/>
            <p14:sldId id="731"/>
            <p14:sldId id="733"/>
            <p14:sldId id="732"/>
            <p14:sldId id="720"/>
          </p14:sldIdLst>
        </p14:section>
        <p14:section name="File Stream" id="{FFD505B9-470D-4726-BD73-4560C23BD44E}">
          <p14:sldIdLst>
            <p14:sldId id="637"/>
            <p14:sldId id="623"/>
            <p14:sldId id="638"/>
            <p14:sldId id="639"/>
            <p14:sldId id="640"/>
            <p14:sldId id="641"/>
            <p14:sldId id="710"/>
            <p14:sldId id="645"/>
            <p14:sldId id="646"/>
            <p14:sldId id="711"/>
            <p14:sldId id="690"/>
          </p14:sldIdLst>
        </p14:section>
        <p14:section name="Other Streams" id="{50F1AE1A-5F96-4938-92FC-FAD8ADA77EB8}">
          <p14:sldIdLst>
            <p14:sldId id="694"/>
            <p14:sldId id="713"/>
            <p14:sldId id="695"/>
            <p14:sldId id="696"/>
            <p14:sldId id="735"/>
            <p14:sldId id="736"/>
            <p14:sldId id="699"/>
            <p14:sldId id="700"/>
            <p14:sldId id="722"/>
          </p14:sldIdLst>
        </p14:section>
        <p14:section name="Conclusion" id="{B1DBF276-865E-423A-B5A8-2DEF21C069B3}">
          <p14:sldIdLst>
            <p14:sldId id="59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8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67691"/>
    <a:srgbClr val="D2A010"/>
    <a:srgbClr val="FFFFFF"/>
    <a:srgbClr val="C6C0AA"/>
    <a:srgbClr val="F9F0AB"/>
    <a:srgbClr val="F9E6AB"/>
    <a:srgbClr val="F9FAAB"/>
    <a:srgbClr val="7676AA"/>
    <a:srgbClr val="603A14"/>
    <a:srgbClr val="E85C0E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801" autoAdjust="0"/>
    <p:restoredTop sz="94660" autoAdjust="0"/>
  </p:normalViewPr>
  <p:slideViewPr>
    <p:cSldViewPr>
      <p:cViewPr varScale="1">
        <p:scale>
          <a:sx n="116" d="100"/>
          <a:sy n="116" d="100"/>
        </p:scale>
        <p:origin x="114" y="108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presProps" Target="pres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handoutMaster" Target="handoutMasters/handoutMaster1.xml"/><Relationship Id="rId45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viewProps" Target="viewProp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2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20" Type="http://schemas.openxmlformats.org/officeDocument/2006/relationships/slide" Target="slides/slide17.xml"/><Relationship Id="rId41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9/2/2017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9/2/2017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laticon.com/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://creativecommons.org/licenses/by-nc-sa/4.0/" TargetMode="External"/><Relationship Id="rId4" Type="http://schemas.openxmlformats.org/officeDocument/2006/relationships/hyperlink" Target="http://softuni.org/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smtClean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smtClean="0">
              <a:solidFill>
                <a:prstClr val="black"/>
              </a:solidFill>
            </a:endParaRPr>
          </a:p>
          <a:p>
            <a:r>
              <a:rPr lang="en-US" sz="1000" smtClean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 smtClean="0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 smtClean="0">
                <a:solidFill>
                  <a:prstClr val="black"/>
                </a:solidFill>
              </a:rPr>
              <a:t> </a:t>
            </a:r>
            <a:r>
              <a:rPr lang="en-US" sz="1000" smtClean="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41515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en-US" sz="1100" b="0">
                <a:solidFill>
                  <a:schemeClr val="tx1"/>
                </a:solidFill>
              </a:rPr>
              <a:t>*</a:t>
            </a:r>
            <a:endParaRPr lang="en-US" altLang="en-US" sz="1300" b="0" i="0">
              <a:solidFill>
                <a:schemeClr val="tx1"/>
              </a:solidFill>
            </a:endParaRPr>
          </a:p>
        </p:txBody>
      </p:sp>
      <p:sp>
        <p:nvSpPr>
          <p:cNvPr id="48131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en-US" sz="1100" b="0">
                <a:solidFill>
                  <a:schemeClr val="tx1"/>
                </a:solidFill>
              </a:rPr>
              <a:t>(c) 2005 National Academy for Software Development - http://academy.devbg.org. All rights reserved. Unauthorized copying or re-distribution is strictly prohibited.*</a:t>
            </a:r>
            <a:endParaRPr lang="en-US" altLang="en-US" sz="1300" b="0" i="0">
              <a:solidFill>
                <a:schemeClr val="tx1"/>
              </a:solidFill>
            </a:endParaRPr>
          </a:p>
        </p:txBody>
      </p:sp>
      <p:sp>
        <p:nvSpPr>
          <p:cNvPr id="4813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</a:pPr>
            <a:fld id="{59A74144-3914-4EC5-91EF-42442D1E30EA}" type="slidenum">
              <a:rPr lang="en-US" altLang="en-US" sz="1100" b="0">
                <a:solidFill>
                  <a:schemeClr val="tx1"/>
                </a:solidFill>
              </a:rPr>
              <a:pPr>
                <a:lnSpc>
                  <a:spcPct val="100000"/>
                </a:lnSpc>
              </a:pPr>
              <a:t>22</a:t>
            </a:fld>
            <a:r>
              <a:rPr lang="en-US" altLang="en-US" sz="1100" b="0">
                <a:solidFill>
                  <a:schemeClr val="tx1"/>
                </a:solidFill>
              </a:rPr>
              <a:t>##</a:t>
            </a:r>
            <a:endParaRPr lang="en-US" altLang="en-US" sz="1300" b="0" i="0">
              <a:solidFill>
                <a:schemeClr val="tx1"/>
              </a:solidFill>
            </a:endParaRPr>
          </a:p>
        </p:txBody>
      </p:sp>
      <p:sp>
        <p:nvSpPr>
          <p:cNvPr id="4813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bg-BG" altLang="en-US" smtClean="0"/>
          </a:p>
        </p:txBody>
      </p:sp>
    </p:spTree>
    <p:extLst>
      <p:ext uri="{BB962C8B-B14F-4D97-AF65-F5344CB8AC3E}">
        <p14:creationId xmlns:p14="http://schemas.microsoft.com/office/powerpoint/2010/main" val="7090549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en-US" sz="1100" b="0">
                <a:solidFill>
                  <a:schemeClr val="tx1"/>
                </a:solidFill>
              </a:rPr>
              <a:t>*</a:t>
            </a:r>
            <a:endParaRPr lang="en-US" altLang="en-US" sz="1300" b="0" i="0">
              <a:solidFill>
                <a:schemeClr val="tx1"/>
              </a:solidFill>
            </a:endParaRPr>
          </a:p>
        </p:txBody>
      </p:sp>
      <p:sp>
        <p:nvSpPr>
          <p:cNvPr id="50179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en-US" sz="1100" b="0">
                <a:solidFill>
                  <a:schemeClr val="tx1"/>
                </a:solidFill>
              </a:rPr>
              <a:t>(c) 2005 National Academy for Software Development - http://academy.devbg.org. All rights reserved. Unauthorized copying or re-distribution is strictly prohibited.*</a:t>
            </a:r>
            <a:endParaRPr lang="en-US" altLang="en-US" sz="1300" b="0" i="0">
              <a:solidFill>
                <a:schemeClr val="tx1"/>
              </a:solidFill>
            </a:endParaRPr>
          </a:p>
        </p:txBody>
      </p:sp>
      <p:sp>
        <p:nvSpPr>
          <p:cNvPr id="5018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</a:pPr>
            <a:fld id="{A79B22FF-16EC-44CB-A298-E47E41D67125}" type="slidenum">
              <a:rPr lang="en-US" altLang="en-US" sz="1100" b="0">
                <a:solidFill>
                  <a:schemeClr val="tx1"/>
                </a:solidFill>
              </a:rPr>
              <a:pPr>
                <a:lnSpc>
                  <a:spcPct val="100000"/>
                </a:lnSpc>
              </a:pPr>
              <a:t>23</a:t>
            </a:fld>
            <a:r>
              <a:rPr lang="en-US" altLang="en-US" sz="1100" b="0">
                <a:solidFill>
                  <a:schemeClr val="tx1"/>
                </a:solidFill>
              </a:rPr>
              <a:t>##</a:t>
            </a:r>
            <a:endParaRPr lang="en-US" altLang="en-US" sz="1300" b="0" i="0">
              <a:solidFill>
                <a:schemeClr val="tx1"/>
              </a:solidFill>
            </a:endParaRPr>
          </a:p>
        </p:txBody>
      </p:sp>
      <p:sp>
        <p:nvSpPr>
          <p:cNvPr id="5018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8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bg-BG" altLang="en-US" smtClean="0"/>
          </a:p>
        </p:txBody>
      </p:sp>
    </p:spTree>
    <p:extLst>
      <p:ext uri="{BB962C8B-B14F-4D97-AF65-F5344CB8AC3E}">
        <p14:creationId xmlns:p14="http://schemas.microsoft.com/office/powerpoint/2010/main" val="24840340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en-US" sz="1100" b="0">
                <a:solidFill>
                  <a:schemeClr val="tx1"/>
                </a:solidFill>
              </a:rPr>
              <a:t>*</a:t>
            </a:r>
            <a:endParaRPr lang="en-US" altLang="en-US" sz="1300" b="0" i="0">
              <a:solidFill>
                <a:schemeClr val="tx1"/>
              </a:solidFill>
            </a:endParaRPr>
          </a:p>
        </p:txBody>
      </p:sp>
      <p:sp>
        <p:nvSpPr>
          <p:cNvPr id="48131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en-US" sz="1100" b="0">
                <a:solidFill>
                  <a:schemeClr val="tx1"/>
                </a:solidFill>
              </a:rPr>
              <a:t>(c) 2005 National Academy for Software Development - http://academy.devbg.org. All rights reserved. Unauthorized copying or re-distribution is strictly prohibited.*</a:t>
            </a:r>
            <a:endParaRPr lang="en-US" altLang="en-US" sz="1300" b="0" i="0">
              <a:solidFill>
                <a:schemeClr val="tx1"/>
              </a:solidFill>
            </a:endParaRPr>
          </a:p>
        </p:txBody>
      </p:sp>
      <p:sp>
        <p:nvSpPr>
          <p:cNvPr id="4813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</a:pPr>
            <a:fld id="{59A74144-3914-4EC5-91EF-42442D1E30EA}" type="slidenum">
              <a:rPr lang="en-US" altLang="en-US" sz="1100" b="0">
                <a:solidFill>
                  <a:schemeClr val="tx1"/>
                </a:solidFill>
              </a:rPr>
              <a:pPr>
                <a:lnSpc>
                  <a:spcPct val="100000"/>
                </a:lnSpc>
              </a:pPr>
              <a:t>24</a:t>
            </a:fld>
            <a:r>
              <a:rPr lang="en-US" altLang="en-US" sz="1100" b="0">
                <a:solidFill>
                  <a:schemeClr val="tx1"/>
                </a:solidFill>
              </a:rPr>
              <a:t>##</a:t>
            </a:r>
            <a:endParaRPr lang="en-US" altLang="en-US" sz="1300" b="0" i="0">
              <a:solidFill>
                <a:schemeClr val="tx1"/>
              </a:solidFill>
            </a:endParaRPr>
          </a:p>
        </p:txBody>
      </p:sp>
      <p:sp>
        <p:nvSpPr>
          <p:cNvPr id="4813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bg-BG" altLang="en-US" smtClean="0"/>
          </a:p>
        </p:txBody>
      </p:sp>
    </p:spTree>
    <p:extLst>
      <p:ext uri="{BB962C8B-B14F-4D97-AF65-F5344CB8AC3E}">
        <p14:creationId xmlns:p14="http://schemas.microsoft.com/office/powerpoint/2010/main" val="21785157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en-US" sz="1100" b="0">
                <a:solidFill>
                  <a:schemeClr val="tx1"/>
                </a:solidFill>
              </a:rPr>
              <a:t>*</a:t>
            </a:r>
            <a:endParaRPr lang="en-US" altLang="en-US" sz="1300" b="0" i="0">
              <a:solidFill>
                <a:schemeClr val="tx1"/>
              </a:solidFill>
            </a:endParaRPr>
          </a:p>
        </p:txBody>
      </p:sp>
      <p:sp>
        <p:nvSpPr>
          <p:cNvPr id="48131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en-US" sz="1100" b="0">
                <a:solidFill>
                  <a:schemeClr val="tx1"/>
                </a:solidFill>
              </a:rPr>
              <a:t>(c) 2005 National Academy for Software Development - http://academy.devbg.org. All rights reserved. Unauthorized copying or re-distribution is strictly prohibited.*</a:t>
            </a:r>
            <a:endParaRPr lang="en-US" altLang="en-US" sz="1300" b="0" i="0">
              <a:solidFill>
                <a:schemeClr val="tx1"/>
              </a:solidFill>
            </a:endParaRPr>
          </a:p>
        </p:txBody>
      </p:sp>
      <p:sp>
        <p:nvSpPr>
          <p:cNvPr id="4813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</a:pPr>
            <a:fld id="{59A74144-3914-4EC5-91EF-42442D1E30EA}" type="slidenum">
              <a:rPr lang="en-US" altLang="en-US" sz="1100" b="0">
                <a:solidFill>
                  <a:schemeClr val="tx1"/>
                </a:solidFill>
              </a:rPr>
              <a:pPr>
                <a:lnSpc>
                  <a:spcPct val="100000"/>
                </a:lnSpc>
              </a:pPr>
              <a:t>25</a:t>
            </a:fld>
            <a:r>
              <a:rPr lang="en-US" altLang="en-US" sz="1100" b="0">
                <a:solidFill>
                  <a:schemeClr val="tx1"/>
                </a:solidFill>
              </a:rPr>
              <a:t>##</a:t>
            </a:r>
            <a:endParaRPr lang="en-US" altLang="en-US" sz="1300" b="0" i="0">
              <a:solidFill>
                <a:schemeClr val="tx1"/>
              </a:solidFill>
            </a:endParaRPr>
          </a:p>
        </p:txBody>
      </p:sp>
      <p:sp>
        <p:nvSpPr>
          <p:cNvPr id="4813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bg-BG" altLang="en-US" smtClean="0"/>
          </a:p>
        </p:txBody>
      </p:sp>
    </p:spTree>
    <p:extLst>
      <p:ext uri="{BB962C8B-B14F-4D97-AF65-F5344CB8AC3E}">
        <p14:creationId xmlns:p14="http://schemas.microsoft.com/office/powerpoint/2010/main" val="39116588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en-US" sz="1100" b="0">
                <a:solidFill>
                  <a:schemeClr val="tx1"/>
                </a:solidFill>
              </a:rPr>
              <a:t>*</a:t>
            </a:r>
            <a:endParaRPr lang="en-US" altLang="en-US" sz="1300" b="0" i="0">
              <a:solidFill>
                <a:schemeClr val="tx1"/>
              </a:solidFill>
            </a:endParaRPr>
          </a:p>
        </p:txBody>
      </p:sp>
      <p:sp>
        <p:nvSpPr>
          <p:cNvPr id="48131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en-US" sz="1100" b="0">
                <a:solidFill>
                  <a:schemeClr val="tx1"/>
                </a:solidFill>
              </a:rPr>
              <a:t>(c) 2005 National Academy for Software Development - http://academy.devbg.org. All rights reserved. Unauthorized copying or re-distribution is strictly prohibited.*</a:t>
            </a:r>
            <a:endParaRPr lang="en-US" altLang="en-US" sz="1300" b="0" i="0">
              <a:solidFill>
                <a:schemeClr val="tx1"/>
              </a:solidFill>
            </a:endParaRPr>
          </a:p>
        </p:txBody>
      </p:sp>
      <p:sp>
        <p:nvSpPr>
          <p:cNvPr id="4813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</a:pPr>
            <a:fld id="{59A74144-3914-4EC5-91EF-42442D1E30EA}" type="slidenum">
              <a:rPr lang="en-US" altLang="en-US" sz="1100" b="0">
                <a:solidFill>
                  <a:schemeClr val="tx1"/>
                </a:solidFill>
              </a:rPr>
              <a:pPr>
                <a:lnSpc>
                  <a:spcPct val="100000"/>
                </a:lnSpc>
              </a:pPr>
              <a:t>27</a:t>
            </a:fld>
            <a:r>
              <a:rPr lang="en-US" altLang="en-US" sz="1100" b="0">
                <a:solidFill>
                  <a:schemeClr val="tx1"/>
                </a:solidFill>
              </a:rPr>
              <a:t>##</a:t>
            </a:r>
            <a:endParaRPr lang="en-US" altLang="en-US" sz="1300" b="0" i="0">
              <a:solidFill>
                <a:schemeClr val="tx1"/>
              </a:solidFill>
            </a:endParaRPr>
          </a:p>
        </p:txBody>
      </p:sp>
      <p:sp>
        <p:nvSpPr>
          <p:cNvPr id="4813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bg-BG" altLang="en-US" smtClean="0"/>
          </a:p>
        </p:txBody>
      </p:sp>
    </p:spTree>
    <p:extLst>
      <p:ext uri="{BB962C8B-B14F-4D97-AF65-F5344CB8AC3E}">
        <p14:creationId xmlns:p14="http://schemas.microsoft.com/office/powerpoint/2010/main" val="6237336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en-US" sz="1100" b="0">
                <a:solidFill>
                  <a:schemeClr val="tx1"/>
                </a:solidFill>
              </a:rPr>
              <a:t>*</a:t>
            </a:r>
            <a:endParaRPr lang="en-US" altLang="en-US" sz="1300" b="0" i="0">
              <a:solidFill>
                <a:schemeClr val="tx1"/>
              </a:solidFill>
            </a:endParaRPr>
          </a:p>
        </p:txBody>
      </p:sp>
      <p:sp>
        <p:nvSpPr>
          <p:cNvPr id="44035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en-US" sz="1100" b="0">
                <a:solidFill>
                  <a:schemeClr val="tx1"/>
                </a:solidFill>
              </a:rPr>
              <a:t>(c) 2005 National Academy for Software Development - http://academy.devbg.org. All rights reserved. Unauthorized copying or re-distribution is strictly prohibited.*</a:t>
            </a:r>
            <a:endParaRPr lang="en-US" altLang="en-US" sz="1300" b="0" i="0">
              <a:solidFill>
                <a:schemeClr val="tx1"/>
              </a:solidFill>
            </a:endParaRPr>
          </a:p>
        </p:txBody>
      </p:sp>
      <p:sp>
        <p:nvSpPr>
          <p:cNvPr id="4403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</a:pPr>
            <a:fld id="{1B52E359-A968-4DA7-A672-6E58BAD27202}" type="slidenum">
              <a:rPr lang="en-US" altLang="en-US" sz="1100" b="0">
                <a:solidFill>
                  <a:schemeClr val="tx1"/>
                </a:solidFill>
              </a:rPr>
              <a:pPr>
                <a:lnSpc>
                  <a:spcPct val="100000"/>
                </a:lnSpc>
              </a:pPr>
              <a:t>30</a:t>
            </a:fld>
            <a:r>
              <a:rPr lang="en-US" altLang="en-US" sz="1100" b="0">
                <a:solidFill>
                  <a:schemeClr val="tx1"/>
                </a:solidFill>
              </a:rPr>
              <a:t>##</a:t>
            </a:r>
            <a:endParaRPr lang="en-US" altLang="en-US" sz="1300" b="0" i="0">
              <a:solidFill>
                <a:schemeClr val="tx1"/>
              </a:solidFill>
            </a:endParaRPr>
          </a:p>
        </p:txBody>
      </p:sp>
      <p:sp>
        <p:nvSpPr>
          <p:cNvPr id="4403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bg-BG" altLang="en-US" smtClean="0"/>
          </a:p>
        </p:txBody>
      </p:sp>
    </p:spTree>
    <p:extLst>
      <p:ext uri="{BB962C8B-B14F-4D97-AF65-F5344CB8AC3E}">
        <p14:creationId xmlns:p14="http://schemas.microsoft.com/office/powerpoint/2010/main" val="37856579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en-US" sz="1100" b="0">
                <a:solidFill>
                  <a:schemeClr val="tx1"/>
                </a:solidFill>
              </a:rPr>
              <a:t>*</a:t>
            </a:r>
            <a:endParaRPr lang="en-US" altLang="en-US" sz="1300" b="0" i="0">
              <a:solidFill>
                <a:schemeClr val="tx1"/>
              </a:solidFill>
            </a:endParaRPr>
          </a:p>
        </p:txBody>
      </p:sp>
      <p:sp>
        <p:nvSpPr>
          <p:cNvPr id="46083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en-US" sz="1100" b="0">
                <a:solidFill>
                  <a:schemeClr val="tx1"/>
                </a:solidFill>
              </a:rPr>
              <a:t>(c) 2005 National Academy for Software Development - http://academy.devbg.org. All rights reserved. Unauthorized copying or re-distribution is strictly prohibited.*</a:t>
            </a:r>
            <a:endParaRPr lang="en-US" altLang="en-US" sz="1300" b="0" i="0">
              <a:solidFill>
                <a:schemeClr val="tx1"/>
              </a:solidFill>
            </a:endParaRPr>
          </a:p>
        </p:txBody>
      </p:sp>
      <p:sp>
        <p:nvSpPr>
          <p:cNvPr id="4608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</a:pPr>
            <a:fld id="{23847C15-1145-47B4-A15C-6D570ACD8A92}" type="slidenum">
              <a:rPr lang="en-US" altLang="en-US" sz="1100" b="0">
                <a:solidFill>
                  <a:schemeClr val="tx1"/>
                </a:solidFill>
              </a:rPr>
              <a:pPr>
                <a:lnSpc>
                  <a:spcPct val="100000"/>
                </a:lnSpc>
              </a:pPr>
              <a:t>31</a:t>
            </a:fld>
            <a:r>
              <a:rPr lang="en-US" altLang="en-US" sz="1100" b="0">
                <a:solidFill>
                  <a:schemeClr val="tx1"/>
                </a:solidFill>
              </a:rPr>
              <a:t>##</a:t>
            </a:r>
            <a:endParaRPr lang="en-US" altLang="en-US" sz="1300" b="0" i="0">
              <a:solidFill>
                <a:schemeClr val="tx1"/>
              </a:solidFill>
            </a:endParaRPr>
          </a:p>
        </p:txBody>
      </p:sp>
      <p:sp>
        <p:nvSpPr>
          <p:cNvPr id="4608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bg-BG" altLang="en-US" smtClean="0"/>
          </a:p>
        </p:txBody>
      </p:sp>
    </p:spTree>
    <p:extLst>
      <p:ext uri="{BB962C8B-B14F-4D97-AF65-F5344CB8AC3E}">
        <p14:creationId xmlns:p14="http://schemas.microsoft.com/office/powerpoint/2010/main" val="18904524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BE65B3B-E6E2-4525-8F2E-49AC8F612DB9}" type="slidenum">
              <a:rPr lang="en-US"/>
              <a:pPr/>
              <a:t>35</a:t>
            </a:fld>
            <a:r>
              <a:rPr lang="en-US" dirty="0"/>
              <a:t>##</a:t>
            </a:r>
          </a:p>
        </p:txBody>
      </p:sp>
      <p:sp>
        <p:nvSpPr>
          <p:cNvPr id="435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52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1704398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657B27E-985F-48B3-8850-E7A19971FA51}" type="slidenum">
              <a:rPr lang="en-US"/>
              <a:pPr/>
              <a:t>2</a:t>
            </a:fld>
            <a:r>
              <a:rPr lang="en-US" dirty="0"/>
              <a:t>##</a:t>
            </a:r>
          </a:p>
        </p:txBody>
      </p:sp>
      <p:sp>
        <p:nvSpPr>
          <p:cNvPr id="6830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30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0067757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80C2E71-CDF7-4E92-A503-0EB54294F777}" type="slidenum">
              <a:rPr lang="en-US"/>
              <a:pPr/>
              <a:t>4</a:t>
            </a:fld>
            <a:r>
              <a:rPr lang="en-US" dirty="0"/>
              <a:t>##</a:t>
            </a:r>
          </a:p>
        </p:txBody>
      </p:sp>
      <p:sp>
        <p:nvSpPr>
          <p:cNvPr id="431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11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2062871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/>
              <a:t>Icons by </a:t>
            </a:r>
            <a:r>
              <a:rPr lang="en-US" sz="1600" dirty="0" err="1"/>
              <a:t>Chanut</a:t>
            </a:r>
            <a:r>
              <a:rPr lang="en-US" sz="1600" dirty="0"/>
              <a:t> is Industries / Pixel perfect at </a:t>
            </a:r>
            <a:r>
              <a:rPr lang="en-US" sz="1600" dirty="0">
                <a:hlinkClick r:id="rId3"/>
              </a:rPr>
              <a:t>http://www.flaticon.com/</a:t>
            </a:r>
            <a:r>
              <a:rPr lang="en-US" sz="1600" dirty="0"/>
              <a:t> </a:t>
            </a:r>
          </a:p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© Software University Foundation – </a:t>
            </a:r>
            <a:r>
              <a:rPr kumimoji="0" lang="en-US" sz="1000" b="0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hlinkClick r:id="rId4"/>
              </a:rPr>
              <a:t>http://softuni.org</a:t>
            </a: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This work is licensed under the </a:t>
            </a:r>
            <a:r>
              <a:rPr kumimoji="0" lang="en-US" sz="1000" b="0" i="0" u="sng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hlinkClick r:id="rId5"/>
              </a:rPr>
              <a:t>Creative Commons Attribution-NonCommercial-ShareAlike</a:t>
            </a:r>
            <a:r>
              <a:rPr kumimoji="0" lang="en-US" sz="1000" b="0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license.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BA5BD7-F043-4D1B-AA17-CD412FC534DE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569533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en-US" sz="1100" b="0">
                <a:solidFill>
                  <a:schemeClr val="tx1"/>
                </a:solidFill>
              </a:rPr>
              <a:t>*</a:t>
            </a:r>
            <a:endParaRPr lang="en-US" altLang="en-US" sz="1300" b="0" i="0">
              <a:solidFill>
                <a:schemeClr val="tx1"/>
              </a:solidFill>
            </a:endParaRPr>
          </a:p>
        </p:txBody>
      </p:sp>
      <p:sp>
        <p:nvSpPr>
          <p:cNvPr id="31747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en-US" sz="1100" b="0">
                <a:solidFill>
                  <a:schemeClr val="tx1"/>
                </a:solidFill>
              </a:rPr>
              <a:t>(c) 2005 National Academy for Software Development - http://academy.devbg.org. All rights reserved. Unauthorized copying or re-distribution is strictly prohibited.*</a:t>
            </a:r>
            <a:endParaRPr lang="en-US" altLang="en-US" sz="1300" b="0" i="0">
              <a:solidFill>
                <a:schemeClr val="tx1"/>
              </a:solidFill>
            </a:endParaRPr>
          </a:p>
        </p:txBody>
      </p:sp>
      <p:sp>
        <p:nvSpPr>
          <p:cNvPr id="3174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</a:pPr>
            <a:fld id="{7AD2C1E0-2960-4679-86AC-EF162CD50922}" type="slidenum">
              <a:rPr lang="en-US" altLang="en-US" sz="1100" b="0">
                <a:solidFill>
                  <a:schemeClr val="tx1"/>
                </a:solidFill>
              </a:rPr>
              <a:pPr>
                <a:lnSpc>
                  <a:spcPct val="100000"/>
                </a:lnSpc>
              </a:pPr>
              <a:t>15</a:t>
            </a:fld>
            <a:r>
              <a:rPr lang="en-US" altLang="en-US" sz="1100" b="0">
                <a:solidFill>
                  <a:schemeClr val="tx1"/>
                </a:solidFill>
              </a:rPr>
              <a:t>##</a:t>
            </a:r>
            <a:endParaRPr lang="en-US" altLang="en-US" sz="1300" b="0" i="0">
              <a:solidFill>
                <a:schemeClr val="tx1"/>
              </a:solidFill>
            </a:endParaRPr>
          </a:p>
        </p:txBody>
      </p:sp>
      <p:sp>
        <p:nvSpPr>
          <p:cNvPr id="3174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5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bg-BG" altLang="en-US" smtClean="0"/>
          </a:p>
        </p:txBody>
      </p:sp>
    </p:spTree>
    <p:extLst>
      <p:ext uri="{BB962C8B-B14F-4D97-AF65-F5344CB8AC3E}">
        <p14:creationId xmlns:p14="http://schemas.microsoft.com/office/powerpoint/2010/main" val="19885395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en-US" sz="1100" b="0">
                <a:solidFill>
                  <a:schemeClr val="tx1"/>
                </a:solidFill>
              </a:rPr>
              <a:t>*</a:t>
            </a:r>
            <a:endParaRPr lang="en-US" altLang="en-US" sz="1300" b="0" i="0">
              <a:solidFill>
                <a:schemeClr val="tx1"/>
              </a:solidFill>
            </a:endParaRPr>
          </a:p>
        </p:txBody>
      </p:sp>
      <p:sp>
        <p:nvSpPr>
          <p:cNvPr id="33795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en-US" sz="1100" b="0">
                <a:solidFill>
                  <a:schemeClr val="tx1"/>
                </a:solidFill>
              </a:rPr>
              <a:t>(c) 2005 National Academy for Software Development - http://academy.devbg.org. All rights reserved. Unauthorized copying or re-distribution is strictly prohibited.*</a:t>
            </a:r>
            <a:endParaRPr lang="en-US" altLang="en-US" sz="1300" b="0" i="0">
              <a:solidFill>
                <a:schemeClr val="tx1"/>
              </a:solidFill>
            </a:endParaRPr>
          </a:p>
        </p:txBody>
      </p:sp>
      <p:sp>
        <p:nvSpPr>
          <p:cNvPr id="3379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</a:pPr>
            <a:fld id="{14C438BC-B483-4D96-BAC5-0F01F18C5756}" type="slidenum">
              <a:rPr lang="en-US" altLang="en-US" sz="1100" b="0">
                <a:solidFill>
                  <a:schemeClr val="tx1"/>
                </a:solidFill>
              </a:rPr>
              <a:pPr>
                <a:lnSpc>
                  <a:spcPct val="100000"/>
                </a:lnSpc>
              </a:pPr>
              <a:t>17</a:t>
            </a:fld>
            <a:r>
              <a:rPr lang="en-US" altLang="en-US" sz="1100" b="0">
                <a:solidFill>
                  <a:schemeClr val="tx1"/>
                </a:solidFill>
              </a:rPr>
              <a:t>##</a:t>
            </a:r>
            <a:endParaRPr lang="en-US" altLang="en-US" sz="1300" b="0" i="0">
              <a:solidFill>
                <a:schemeClr val="tx1"/>
              </a:solidFill>
            </a:endParaRPr>
          </a:p>
        </p:txBody>
      </p:sp>
      <p:sp>
        <p:nvSpPr>
          <p:cNvPr id="3379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bg-BG" altLang="en-US" smtClean="0"/>
          </a:p>
        </p:txBody>
      </p:sp>
    </p:spTree>
    <p:extLst>
      <p:ext uri="{BB962C8B-B14F-4D97-AF65-F5344CB8AC3E}">
        <p14:creationId xmlns:p14="http://schemas.microsoft.com/office/powerpoint/2010/main" val="29153488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en-US" sz="1100" b="0">
                <a:solidFill>
                  <a:schemeClr val="tx1"/>
                </a:solidFill>
              </a:rPr>
              <a:t>*</a:t>
            </a:r>
            <a:endParaRPr lang="en-US" altLang="en-US" sz="1300" b="0" i="0">
              <a:solidFill>
                <a:schemeClr val="tx1"/>
              </a:solidFill>
            </a:endParaRPr>
          </a:p>
        </p:txBody>
      </p:sp>
      <p:sp>
        <p:nvSpPr>
          <p:cNvPr id="35843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en-US" sz="1100" b="0">
                <a:solidFill>
                  <a:schemeClr val="tx1"/>
                </a:solidFill>
              </a:rPr>
              <a:t>(c) 2005 National Academy for Software Development - http://academy.devbg.org. All rights reserved. Unauthorized copying or re-distribution is strictly prohibited.*</a:t>
            </a:r>
            <a:endParaRPr lang="en-US" altLang="en-US" sz="1300" b="0" i="0">
              <a:solidFill>
                <a:schemeClr val="tx1"/>
              </a:solidFill>
            </a:endParaRPr>
          </a:p>
        </p:txBody>
      </p:sp>
      <p:sp>
        <p:nvSpPr>
          <p:cNvPr id="3584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</a:pPr>
            <a:fld id="{84BB1A29-A751-48FB-B432-F8C4EFEE1C77}" type="slidenum">
              <a:rPr lang="en-US" altLang="en-US" sz="1100" b="0">
                <a:solidFill>
                  <a:schemeClr val="tx1"/>
                </a:solidFill>
              </a:rPr>
              <a:pPr>
                <a:lnSpc>
                  <a:spcPct val="100000"/>
                </a:lnSpc>
              </a:pPr>
              <a:t>18</a:t>
            </a:fld>
            <a:r>
              <a:rPr lang="en-US" altLang="en-US" sz="1100" b="0">
                <a:solidFill>
                  <a:schemeClr val="tx1"/>
                </a:solidFill>
              </a:rPr>
              <a:t>##</a:t>
            </a:r>
            <a:endParaRPr lang="en-US" altLang="en-US" sz="1300" b="0" i="0">
              <a:solidFill>
                <a:schemeClr val="tx1"/>
              </a:solidFill>
            </a:endParaRPr>
          </a:p>
        </p:txBody>
      </p:sp>
      <p:sp>
        <p:nvSpPr>
          <p:cNvPr id="3584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bg-BG" altLang="en-US" smtClean="0"/>
          </a:p>
        </p:txBody>
      </p:sp>
    </p:spTree>
    <p:extLst>
      <p:ext uri="{BB962C8B-B14F-4D97-AF65-F5344CB8AC3E}">
        <p14:creationId xmlns:p14="http://schemas.microsoft.com/office/powerpoint/2010/main" val="37742275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en-US" sz="1100" b="0">
                <a:solidFill>
                  <a:schemeClr val="tx1"/>
                </a:solidFill>
              </a:rPr>
              <a:t>*</a:t>
            </a:r>
            <a:endParaRPr lang="en-US" altLang="en-US" sz="1300" b="0" i="0">
              <a:solidFill>
                <a:schemeClr val="tx1"/>
              </a:solidFill>
            </a:endParaRPr>
          </a:p>
        </p:txBody>
      </p:sp>
      <p:sp>
        <p:nvSpPr>
          <p:cNvPr id="37891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en-US" sz="1100" b="0">
                <a:solidFill>
                  <a:schemeClr val="tx1"/>
                </a:solidFill>
              </a:rPr>
              <a:t>(c) 2005 National Academy for Software Development - http://academy.devbg.org. All rights reserved. Unauthorized copying or re-distribution is strictly prohibited.*</a:t>
            </a:r>
            <a:endParaRPr lang="en-US" altLang="en-US" sz="1300" b="0" i="0">
              <a:solidFill>
                <a:schemeClr val="tx1"/>
              </a:solidFill>
            </a:endParaRPr>
          </a:p>
        </p:txBody>
      </p:sp>
      <p:sp>
        <p:nvSpPr>
          <p:cNvPr id="3789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</a:pPr>
            <a:fld id="{5B4B4D5A-EB9C-43C1-92C9-80E77CA475E8}" type="slidenum">
              <a:rPr lang="en-US" altLang="en-US" sz="1100" b="0">
                <a:solidFill>
                  <a:schemeClr val="tx1"/>
                </a:solidFill>
              </a:rPr>
              <a:pPr>
                <a:lnSpc>
                  <a:spcPct val="100000"/>
                </a:lnSpc>
              </a:pPr>
              <a:t>19</a:t>
            </a:fld>
            <a:r>
              <a:rPr lang="en-US" altLang="en-US" sz="1100" b="0">
                <a:solidFill>
                  <a:schemeClr val="tx1"/>
                </a:solidFill>
              </a:rPr>
              <a:t>##</a:t>
            </a:r>
            <a:endParaRPr lang="en-US" altLang="en-US" sz="1300" b="0" i="0">
              <a:solidFill>
                <a:schemeClr val="tx1"/>
              </a:solidFill>
            </a:endParaRPr>
          </a:p>
        </p:txBody>
      </p:sp>
      <p:sp>
        <p:nvSpPr>
          <p:cNvPr id="3789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9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bg-BG" altLang="en-US" smtClean="0"/>
          </a:p>
        </p:txBody>
      </p:sp>
    </p:spTree>
    <p:extLst>
      <p:ext uri="{BB962C8B-B14F-4D97-AF65-F5344CB8AC3E}">
        <p14:creationId xmlns:p14="http://schemas.microsoft.com/office/powerpoint/2010/main" val="9265776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en-US" sz="1100" b="0">
                <a:solidFill>
                  <a:schemeClr val="tx1"/>
                </a:solidFill>
              </a:rPr>
              <a:t>*</a:t>
            </a:r>
            <a:endParaRPr lang="en-US" altLang="en-US" sz="1300" b="0" i="0">
              <a:solidFill>
                <a:schemeClr val="tx1"/>
              </a:solidFill>
            </a:endParaRPr>
          </a:p>
        </p:txBody>
      </p:sp>
      <p:sp>
        <p:nvSpPr>
          <p:cNvPr id="39939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en-US" sz="1100" b="0">
                <a:solidFill>
                  <a:schemeClr val="tx1"/>
                </a:solidFill>
              </a:rPr>
              <a:t>(c) 2005 National Academy for Software Development - http://academy.devbg.org. All rights reserved. Unauthorized copying or re-distribution is strictly prohibited.*</a:t>
            </a:r>
            <a:endParaRPr lang="en-US" altLang="en-US" sz="1300" b="0" i="0">
              <a:solidFill>
                <a:schemeClr val="tx1"/>
              </a:solidFill>
            </a:endParaRPr>
          </a:p>
        </p:txBody>
      </p:sp>
      <p:sp>
        <p:nvSpPr>
          <p:cNvPr id="3994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</a:pPr>
            <a:fld id="{A4C901C4-D3E0-4DDC-882B-7B0D85070CDC}" type="slidenum">
              <a:rPr lang="en-US" altLang="en-US" sz="1100" b="0">
                <a:solidFill>
                  <a:schemeClr val="tx1"/>
                </a:solidFill>
              </a:rPr>
              <a:pPr>
                <a:lnSpc>
                  <a:spcPct val="100000"/>
                </a:lnSpc>
              </a:pPr>
              <a:t>20</a:t>
            </a:fld>
            <a:r>
              <a:rPr lang="en-US" altLang="en-US" sz="1100" b="0">
                <a:solidFill>
                  <a:schemeClr val="tx1"/>
                </a:solidFill>
              </a:rPr>
              <a:t>##</a:t>
            </a:r>
            <a:endParaRPr lang="en-US" altLang="en-US" sz="1300" b="0" i="0">
              <a:solidFill>
                <a:schemeClr val="tx1"/>
              </a:solidFill>
            </a:endParaRPr>
          </a:p>
        </p:txBody>
      </p:sp>
      <p:sp>
        <p:nvSpPr>
          <p:cNvPr id="3994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4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bg-BG" altLang="en-US" smtClean="0"/>
          </a:p>
        </p:txBody>
      </p:sp>
    </p:spTree>
    <p:extLst>
      <p:ext uri="{BB962C8B-B14F-4D97-AF65-F5344CB8AC3E}">
        <p14:creationId xmlns:p14="http://schemas.microsoft.com/office/powerpoint/2010/main" val="25319658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10.png"/><Relationship Id="rId3" Type="http://schemas.openxmlformats.org/officeDocument/2006/relationships/image" Target="../media/image9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603A14"/>
                </a:solidFill>
              </a:rPr>
              <a:t>?</a:t>
            </a:r>
            <a:endParaRPr lang="en-US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 cstate="print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 smtClean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62188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426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9/2/2017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26554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ource Code Exampl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 marL="0" indent="0">
              <a:buNone/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Sample source code:</a:t>
            </a:r>
            <a:endParaRPr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24013" y="1892119"/>
            <a:ext cx="10940800" cy="1689281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4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 smtClean="0"/>
              <a:t>Source code box</a:t>
            </a:r>
          </a:p>
          <a:p>
            <a:pPr marL="0" lvl="0"/>
            <a:r>
              <a:rPr lang="en-US" noProof="1" smtClean="0"/>
              <a:t>…</a:t>
            </a:r>
          </a:p>
          <a:p>
            <a:pPr marL="0" lvl="0"/>
            <a:r>
              <a:rPr lang="en-US" noProof="1" smtClean="0"/>
              <a:t>…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77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9/2/2017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9905416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3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3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756071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8240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slideLayout" Target="../slideLayouts/slideLayout7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5" Type="http://schemas.openxmlformats.org/officeDocument/2006/relationships/slideLayout" Target="../slideLayouts/slideLayout9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9/2/2017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4585974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softuni.or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13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579812" y="457200"/>
            <a:ext cx="7910299" cy="1476352"/>
          </a:xfrm>
        </p:spPr>
        <p:txBody>
          <a:bodyPr/>
          <a:lstStyle/>
          <a:p>
            <a:r>
              <a:rPr lang="en-US" dirty="0" smtClean="0"/>
              <a:t>Files and Streams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579812" y="1965299"/>
            <a:ext cx="7910299" cy="1311301"/>
          </a:xfrm>
        </p:spPr>
        <p:txBody>
          <a:bodyPr>
            <a:normAutofit/>
          </a:bodyPr>
          <a:lstStyle/>
          <a:p>
            <a:r>
              <a:rPr lang="en-US" sz="2800" dirty="0" smtClean="0"/>
              <a:t>File Types, Using Streams, Manipulating Files</a:t>
            </a:r>
          </a:p>
          <a:p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684212" y="4410539"/>
            <a:ext cx="3187613" cy="525135"/>
          </a:xfrm>
        </p:spPr>
        <p:txBody>
          <a:bodyPr/>
          <a:lstStyle/>
          <a:p>
            <a:r>
              <a:rPr lang="en-US" dirty="0" smtClean="0"/>
              <a:t>SoftUni Team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84213" y="4880438"/>
            <a:ext cx="3187614" cy="444343"/>
          </a:xfrm>
        </p:spPr>
        <p:txBody>
          <a:bodyPr/>
          <a:lstStyle/>
          <a:p>
            <a:r>
              <a:rPr lang="en-US" dirty="0"/>
              <a:t>Technical </a:t>
            </a:r>
            <a:r>
              <a:rPr lang="en-US" dirty="0" smtClean="0"/>
              <a:t>Trainers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684212" y="5334000"/>
            <a:ext cx="3187613" cy="363552"/>
          </a:xfrm>
        </p:spPr>
        <p:txBody>
          <a:bodyPr/>
          <a:lstStyle/>
          <a:p>
            <a:r>
              <a:rPr lang="en-US" dirty="0"/>
              <a:t>Software </a:t>
            </a:r>
            <a:r>
              <a:rPr lang="en-US" dirty="0" smtClean="0"/>
              <a:t>University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684212" y="5715000"/>
            <a:ext cx="3187613" cy="331235"/>
          </a:xfrm>
        </p:spPr>
        <p:txBody>
          <a:bodyPr/>
          <a:lstStyle/>
          <a:p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softuni.bg</a:t>
            </a:r>
            <a:endParaRPr lang="en-US" dirty="0"/>
          </a:p>
        </p:txBody>
      </p:sp>
      <p:pic>
        <p:nvPicPr>
          <p:cNvPr id="1028" name="Picture 4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5783" y="3219091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12" descr="http://softuni.b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579812" y="3968769"/>
            <a:ext cx="2133598" cy="234148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rot="576164">
            <a:off x="5116700" y="3806198"/>
            <a:ext cx="1494640" cy="7229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rgbClr val="F0A22E">
                      <a:alpha val="40000"/>
                    </a:srgbClr>
                  </a:glow>
                </a:effectLst>
              </a:rPr>
              <a:t>Advanced</a:t>
            </a:r>
          </a:p>
          <a:p>
            <a:pPr algn="ctr">
              <a:lnSpc>
                <a:spcPct val="85000"/>
              </a:lnSpc>
            </a:pPr>
            <a:r>
              <a:rPr lang="en-US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rgbClr val="F0A22E">
                      <a:alpha val="40000"/>
                    </a:srgbClr>
                  </a:glow>
                </a:effectLst>
              </a:rPr>
              <a:t>C#</a:t>
            </a:r>
            <a:endParaRPr lang="en-US" b="1" spc="50" dirty="0">
              <a:ln w="9525" cmpd="sng">
                <a:solidFill>
                  <a:srgbClr val="FFA72A"/>
                </a:solidFill>
                <a:prstDash val="solid"/>
              </a:ln>
              <a:solidFill>
                <a:srgbClr val="FFF0D9"/>
              </a:solidFill>
              <a:effectLst>
                <a:glow rad="38100">
                  <a:srgbClr val="F0A22E">
                    <a:alpha val="40000"/>
                  </a:srgbClr>
                </a:glow>
              </a:effectLst>
            </a:endParaRPr>
          </a:p>
        </p:txBody>
      </p:sp>
      <p:pic>
        <p:nvPicPr>
          <p:cNvPr id="17" name="Picture 16" descr="http://softuni.org">
            <a:hlinkClick r:id="rId7" tooltip="Software University Foundation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745783" y="2057400"/>
            <a:ext cx="2175525" cy="838552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6" name="Picture 2" descr="https://encrypted-tbn0.gstatic.com/images?q=tbn:ANd9GcSaZB2T6_9l1YpBBLNYZNXa952tpje4TCY3f-BjwnGAq5aFS88M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8412" y="3219242"/>
            <a:ext cx="3799095" cy="284565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4297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 smtClean="0"/>
              <a:t>Readers and writers are classes which facilitate the work with streams</a:t>
            </a:r>
          </a:p>
          <a:p>
            <a:r>
              <a:rPr lang="en-US" dirty="0" smtClean="0"/>
              <a:t>Two types</a:t>
            </a:r>
          </a:p>
          <a:p>
            <a:pPr lvl="1"/>
            <a:r>
              <a:rPr lang="en-US" dirty="0" smtClean="0"/>
              <a:t>Text readers/writers –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StreamReader</a:t>
            </a:r>
            <a:r>
              <a:rPr lang="en-US" noProof="1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noProof="1" smtClean="0"/>
              <a:t>/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StreamWriter</a:t>
            </a:r>
          </a:p>
          <a:p>
            <a:pPr lvl="2"/>
            <a:r>
              <a:rPr lang="en-US" noProof="1" smtClean="0">
                <a:latin typeface="+mj-lt"/>
                <a:cs typeface="Consolas" panose="020B0609020204030204" pitchFamily="49" charset="0"/>
              </a:rPr>
              <a:t>Provide methods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.ReadLine()</a:t>
            </a:r>
            <a:r>
              <a:rPr lang="en-US" noProof="1" smtClean="0">
                <a:latin typeface="+mj-lt"/>
                <a:cs typeface="Consolas" panose="020B0609020204030204" pitchFamily="49" charset="0"/>
              </a:rPr>
              <a:t>,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.WriteLine()</a:t>
            </a:r>
            <a:r>
              <a:rPr lang="en-US" noProof="1" smtClean="0">
                <a:latin typeface="+mj-lt"/>
                <a:cs typeface="Consolas" panose="020B0609020204030204" pitchFamily="49" charset="0"/>
              </a:rPr>
              <a:t> (similar to working with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Console.*</a:t>
            </a:r>
            <a:r>
              <a:rPr lang="en-US" noProof="1" smtClean="0">
                <a:latin typeface="+mj-lt"/>
                <a:cs typeface="Consolas" panose="020B0609020204030204" pitchFamily="49" charset="0"/>
              </a:rPr>
              <a:t>)</a:t>
            </a:r>
          </a:p>
          <a:p>
            <a:pPr lvl="1"/>
            <a:r>
              <a:rPr lang="en-US" noProof="1" smtClean="0"/>
              <a:t>Binary readers/writers –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BinaryReader</a:t>
            </a:r>
            <a:r>
              <a:rPr lang="en-US" noProof="1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noProof="1" smtClean="0"/>
              <a:t>/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BinaryWriter</a:t>
            </a:r>
          </a:p>
          <a:p>
            <a:pPr lvl="2"/>
            <a:r>
              <a:rPr lang="en-US" noProof="1" smtClean="0">
                <a:latin typeface="+mj-lt"/>
                <a:cs typeface="Consolas" panose="020B0609020204030204" pitchFamily="49" charset="0"/>
              </a:rPr>
              <a:t>Provide methods for working with primitive types –</a:t>
            </a:r>
            <a:r>
              <a:rPr lang="en-US" b="1" noProof="1" smtClean="0">
                <a:latin typeface="+mj-lt"/>
                <a:cs typeface="Consolas" panose="020B0609020204030204" pitchFamily="49" charset="0"/>
              </a:rPr>
              <a:t>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.ReadInt32()</a:t>
            </a:r>
            <a:r>
              <a:rPr lang="en-US" noProof="1" smtClean="0">
                <a:latin typeface="+mj-lt"/>
                <a:cs typeface="Consolas" panose="020B0609020204030204" pitchFamily="49" charset="0"/>
              </a:rPr>
              <a:t>,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.ReadBoolean()</a:t>
            </a:r>
            <a:r>
              <a:rPr lang="en-US" noProof="1" smtClean="0">
                <a:latin typeface="+mj-lt"/>
                <a:cs typeface="Consolas" panose="020B0609020204030204" pitchFamily="49" charset="0"/>
              </a:rPr>
              <a:t>,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WriteChar()</a:t>
            </a:r>
            <a:r>
              <a:rPr lang="en-US" noProof="1" smtClean="0">
                <a:latin typeface="+mj-lt"/>
                <a:cs typeface="Consolas" panose="020B0609020204030204" pitchFamily="49" charset="0"/>
              </a:rPr>
              <a:t>, etc.</a:t>
            </a:r>
            <a:endParaRPr lang="en-US" noProof="1">
              <a:latin typeface="+mj-lt"/>
              <a:cs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 smtClean="0"/>
              <a:t>Readers and Writers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2115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 all content from your </a:t>
            </a:r>
            <a:r>
              <a:rPr lang="en-US" dirty="0" err="1" smtClean="0"/>
              <a:t>Program.cs</a:t>
            </a:r>
            <a:r>
              <a:rPr lang="en-US" dirty="0" smtClean="0"/>
              <a:t> file</a:t>
            </a:r>
          </a:p>
          <a:p>
            <a:r>
              <a:rPr lang="en-US" dirty="0" smtClean="0"/>
              <a:t>Print it to console with line numbers</a:t>
            </a:r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Read File</a:t>
            </a:r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531812" y="3352800"/>
            <a:ext cx="5029200" cy="237254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800" dirty="0"/>
              <a:t>using System;</a:t>
            </a:r>
          </a:p>
          <a:p>
            <a:r>
              <a:rPr lang="en-US" sz="2800" dirty="0"/>
              <a:t>using System.IO;</a:t>
            </a:r>
          </a:p>
          <a:p>
            <a:endParaRPr lang="en-US" sz="2800" dirty="0"/>
          </a:p>
          <a:p>
            <a:r>
              <a:rPr lang="en-US" sz="2800" dirty="0"/>
              <a:t>class Program</a:t>
            </a:r>
          </a:p>
          <a:p>
            <a:r>
              <a:rPr lang="en-US" sz="2800" dirty="0" smtClean="0"/>
              <a:t>{</a:t>
            </a:r>
            <a:endParaRPr lang="bg-BG" sz="3200" b="0" dirty="0">
              <a:effectLst/>
            </a:endParaRPr>
          </a:p>
        </p:txBody>
      </p:sp>
      <p:sp>
        <p:nvSpPr>
          <p:cNvPr id="9" name="Arrow: Right 8"/>
          <p:cNvSpPr/>
          <p:nvPr/>
        </p:nvSpPr>
        <p:spPr>
          <a:xfrm>
            <a:off x="5762337" y="4234272"/>
            <a:ext cx="685800" cy="609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10" name="Text Placeholder 5"/>
          <p:cNvSpPr txBox="1">
            <a:spLocks/>
          </p:cNvSpPr>
          <p:nvPr/>
        </p:nvSpPr>
        <p:spPr>
          <a:xfrm>
            <a:off x="6649462" y="3352800"/>
            <a:ext cx="5029200" cy="237254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fontAlgn="t"/>
            <a:r>
              <a:rPr lang="en-US" sz="2800" dirty="0">
                <a:effectLst/>
              </a:rPr>
              <a:t>Line 1: using System;</a:t>
            </a:r>
          </a:p>
          <a:p>
            <a:pPr fontAlgn="t"/>
            <a:r>
              <a:rPr lang="en-US" sz="2800" dirty="0">
                <a:effectLst/>
              </a:rPr>
              <a:t>Line 2: using System.IO;</a:t>
            </a:r>
          </a:p>
          <a:p>
            <a:pPr fontAlgn="t"/>
            <a:r>
              <a:rPr lang="en-US" sz="2800" dirty="0">
                <a:effectLst/>
              </a:rPr>
              <a:t>Line 3:</a:t>
            </a:r>
          </a:p>
          <a:p>
            <a:pPr fontAlgn="t"/>
            <a:r>
              <a:rPr lang="en-US" sz="2800" dirty="0">
                <a:effectLst/>
              </a:rPr>
              <a:t>Line 4: class Program</a:t>
            </a:r>
          </a:p>
          <a:p>
            <a:pPr fontAlgn="t"/>
            <a:r>
              <a:rPr lang="en-US" sz="2800" dirty="0">
                <a:effectLst/>
              </a:rPr>
              <a:t>Line 5: </a:t>
            </a:r>
            <a:r>
              <a:rPr lang="en-US" sz="2800" dirty="0" smtClean="0">
                <a:effectLst/>
              </a:rPr>
              <a:t>{</a:t>
            </a:r>
            <a:endParaRPr lang="bg-BG" sz="2800" b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280625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Read File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241201" y="1136246"/>
            <a:ext cx="11539622" cy="538875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800" dirty="0" err="1">
                <a:solidFill>
                  <a:schemeClr val="tx2">
                    <a:lumMod val="75000"/>
                  </a:schemeClr>
                </a:solidFill>
              </a:rPr>
              <a:t>StreamReader</a:t>
            </a:r>
            <a:r>
              <a:rPr lang="en-US" sz="2800" dirty="0"/>
              <a:t> reader = new </a:t>
            </a:r>
            <a:r>
              <a:rPr lang="en-US" sz="2800" dirty="0" err="1">
                <a:solidFill>
                  <a:schemeClr val="tx2">
                    <a:lumMod val="75000"/>
                  </a:schemeClr>
                </a:solidFill>
              </a:rPr>
              <a:t>StreamReader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("somefile.txt");</a:t>
            </a:r>
          </a:p>
          <a:p>
            <a:r>
              <a:rPr lang="en-US" sz="2800" dirty="0" smtClean="0"/>
              <a:t>using </a:t>
            </a:r>
            <a:r>
              <a:rPr lang="en-US" sz="2800" dirty="0"/>
              <a:t>(reader)</a:t>
            </a:r>
          </a:p>
          <a:p>
            <a:r>
              <a:rPr lang="en-US" sz="2800" dirty="0" smtClean="0"/>
              <a:t>{</a:t>
            </a:r>
            <a:endParaRPr lang="en-US" sz="2800" dirty="0"/>
          </a:p>
          <a:p>
            <a:r>
              <a:rPr lang="en-US" sz="2800" dirty="0"/>
              <a:t> </a:t>
            </a:r>
            <a:r>
              <a:rPr lang="en-US" sz="2800" dirty="0" smtClean="0"/>
              <a:t> </a:t>
            </a:r>
            <a:r>
              <a:rPr lang="en-US" sz="2800" dirty="0" err="1" smtClean="0"/>
              <a:t>int</a:t>
            </a:r>
            <a:r>
              <a:rPr lang="en-US" sz="2800" dirty="0" smtClean="0"/>
              <a:t> </a:t>
            </a:r>
            <a:r>
              <a:rPr lang="en-US" sz="2800" dirty="0" err="1"/>
              <a:t>lineNumber</a:t>
            </a:r>
            <a:r>
              <a:rPr lang="en-US" sz="2800" dirty="0"/>
              <a:t> = 0;</a:t>
            </a:r>
          </a:p>
          <a:p>
            <a:r>
              <a:rPr lang="en-US" sz="2800" dirty="0"/>
              <a:t> </a:t>
            </a:r>
            <a:r>
              <a:rPr lang="en-US" sz="2800" dirty="0" smtClean="0"/>
              <a:t> string </a:t>
            </a:r>
            <a:r>
              <a:rPr lang="en-US" sz="2800" dirty="0"/>
              <a:t>line = </a:t>
            </a:r>
            <a:r>
              <a:rPr lang="en-US" sz="2800" dirty="0" err="1"/>
              <a:t>reader.ReadLine</a:t>
            </a:r>
            <a:r>
              <a:rPr lang="en-US" sz="2800" dirty="0"/>
              <a:t>();</a:t>
            </a:r>
          </a:p>
          <a:p>
            <a:r>
              <a:rPr lang="en-US" sz="2800" dirty="0"/>
              <a:t> </a:t>
            </a:r>
            <a:r>
              <a:rPr lang="en-US" sz="2800" dirty="0" smtClean="0"/>
              <a:t> while </a:t>
            </a:r>
            <a:r>
              <a:rPr lang="en-US" sz="2800" dirty="0"/>
              <a:t>(line != null)</a:t>
            </a:r>
          </a:p>
          <a:p>
            <a:r>
              <a:rPr lang="en-US" sz="2800" dirty="0"/>
              <a:t> </a:t>
            </a:r>
            <a:r>
              <a:rPr lang="en-US" sz="2800" dirty="0" smtClean="0"/>
              <a:t> {</a:t>
            </a:r>
            <a:endParaRPr lang="en-US" sz="2800" dirty="0"/>
          </a:p>
          <a:p>
            <a:r>
              <a:rPr lang="en-US" sz="2800" dirty="0"/>
              <a:t>   </a:t>
            </a:r>
            <a:r>
              <a:rPr lang="en-US" sz="2800" dirty="0" smtClean="0"/>
              <a:t> </a:t>
            </a:r>
            <a:r>
              <a:rPr lang="en-US" sz="2800" dirty="0" err="1" smtClean="0"/>
              <a:t>lineNumber</a:t>
            </a:r>
            <a:r>
              <a:rPr lang="en-US" sz="2800" dirty="0"/>
              <a:t>++;</a:t>
            </a:r>
          </a:p>
          <a:p>
            <a:r>
              <a:rPr lang="en-US" sz="2800" dirty="0"/>
              <a:t>   </a:t>
            </a:r>
            <a:r>
              <a:rPr lang="en-US" sz="2800" dirty="0" smtClean="0"/>
              <a:t> </a:t>
            </a:r>
            <a:r>
              <a:rPr lang="en-US" sz="2800" dirty="0" err="1" smtClean="0"/>
              <a:t>Console.WriteLine</a:t>
            </a:r>
            <a:r>
              <a:rPr lang="en-US" sz="2800" dirty="0"/>
              <a:t>("Line {0}: {1}", </a:t>
            </a:r>
            <a:r>
              <a:rPr lang="en-US" sz="2800" dirty="0" err="1"/>
              <a:t>lineNumber</a:t>
            </a:r>
            <a:r>
              <a:rPr lang="en-US" sz="2800" dirty="0"/>
              <a:t>, line);</a:t>
            </a:r>
          </a:p>
          <a:p>
            <a:r>
              <a:rPr lang="en-US" sz="2800" dirty="0"/>
              <a:t>  </a:t>
            </a:r>
            <a:r>
              <a:rPr lang="en-US" sz="2800" dirty="0" smtClean="0"/>
              <a:t>  line </a:t>
            </a:r>
            <a:r>
              <a:rPr lang="en-US" sz="2800" dirty="0"/>
              <a:t>= </a:t>
            </a:r>
            <a:r>
              <a:rPr lang="en-US" sz="2800" dirty="0" err="1"/>
              <a:t>reader.ReadLine</a:t>
            </a:r>
            <a:r>
              <a:rPr lang="en-US" sz="2800" dirty="0"/>
              <a:t>();</a:t>
            </a:r>
          </a:p>
          <a:p>
            <a:r>
              <a:rPr lang="en-US" sz="2800" dirty="0" smtClean="0"/>
              <a:t>  }</a:t>
            </a:r>
            <a:endParaRPr lang="en-US" sz="2800" dirty="0"/>
          </a:p>
          <a:p>
            <a:r>
              <a:rPr lang="en-US" sz="2800" dirty="0" smtClean="0"/>
              <a:t>}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83042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dirty="0"/>
              <a:t>Read </a:t>
            </a:r>
            <a:r>
              <a:rPr lang="en-US" dirty="0" smtClean="0"/>
              <a:t>your </a:t>
            </a:r>
            <a:r>
              <a:rPr lang="en-US" dirty="0" err="1" smtClean="0"/>
              <a:t>Program.cs</a:t>
            </a:r>
            <a:r>
              <a:rPr lang="en-US" dirty="0" smtClean="0"/>
              <a:t> file </a:t>
            </a:r>
            <a:endParaRPr lang="en-US" dirty="0"/>
          </a:p>
          <a:p>
            <a:r>
              <a:rPr lang="en-US" dirty="0" smtClean="0"/>
              <a:t>Reversed each line of file</a:t>
            </a:r>
          </a:p>
          <a:p>
            <a:r>
              <a:rPr lang="en-US" dirty="0" smtClean="0"/>
              <a:t>Save it in reversed.txt</a:t>
            </a:r>
            <a:endParaRPr lang="bg-BG" dirty="0"/>
          </a:p>
          <a:p>
            <a:endParaRPr lang="bg-BG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Problem: Write to File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715777" y="3849542"/>
            <a:ext cx="10744436" cy="1941658"/>
            <a:chOff x="227787" y="4202256"/>
            <a:chExt cx="11222832" cy="1941658"/>
          </a:xfrm>
        </p:grpSpPr>
        <p:sp>
          <p:nvSpPr>
            <p:cNvPr id="17" name="Arrow: Right 16"/>
            <p:cNvSpPr/>
            <p:nvPr/>
          </p:nvSpPr>
          <p:spPr>
            <a:xfrm>
              <a:off x="5496303" y="4848514"/>
              <a:ext cx="685800" cy="6096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2800"/>
            </a:p>
          </p:txBody>
        </p:sp>
        <p:sp>
          <p:nvSpPr>
            <p:cNvPr id="22" name="Text Placeholder 5"/>
            <p:cNvSpPr txBox="1">
              <a:spLocks/>
            </p:cNvSpPr>
            <p:nvPr/>
          </p:nvSpPr>
          <p:spPr>
            <a:xfrm>
              <a:off x="227787" y="4202256"/>
              <a:ext cx="4888378" cy="1941658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vert="horz" wrap="square" lIns="144000" tIns="108000" rIns="144000" bIns="108000" rtlCol="0">
              <a:spAutoFit/>
            </a:bodyPr>
            <a:lstStyle>
              <a:lvl1pPr inden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2B254"/>
                </a:buClr>
                <a:buSzPct val="100000"/>
                <a:buFont typeface="Wingdings" panose="05000000000000000000" pitchFamily="2" charset="2"/>
                <a:buNone/>
                <a:defRPr lang="en-US" b="1" noProof="1" smtClean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defRPr>
              </a:lvl1pPr>
              <a:lvl2pPr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§"/>
                <a:defRPr sz="3200" b="0"/>
              </a:lvl2pPr>
              <a:lvl3pPr marL="914240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F9A1D"/>
                </a:buClr>
                <a:buSzPct val="80000"/>
                <a:buFont typeface="Wingdings" panose="05000000000000000000" pitchFamily="2" charset="2"/>
                <a:buChar char="§"/>
                <a:defRPr sz="3000" b="0"/>
              </a:lvl3pPr>
              <a:lvl4pPr marL="1218987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D9411"/>
                </a:buClr>
                <a:buSzPct val="80000"/>
                <a:buFont typeface="Wingdings" panose="05000000000000000000" pitchFamily="2" charset="2"/>
                <a:buChar char="§"/>
                <a:defRPr sz="2800" b="0"/>
              </a:lvl4pPr>
              <a:lvl5pPr marL="1523733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28D10"/>
                </a:buClr>
                <a:buSzPct val="80000"/>
                <a:buFont typeface="Wingdings" panose="05000000000000000000" pitchFamily="2" charset="2"/>
                <a:buChar char="§"/>
                <a:defRPr sz="2600" b="0"/>
              </a:lvl5pPr>
              <a:lvl6pPr marL="182848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6pPr>
              <a:lvl7pPr marL="2133227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7pPr>
              <a:lvl8pPr marL="2437972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8pPr>
              <a:lvl9pPr marL="274272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9pPr>
            </a:lstStyle>
            <a:p>
              <a:r>
                <a:rPr lang="en-US" sz="2800" dirty="0"/>
                <a:t>using System.IO;</a:t>
              </a:r>
            </a:p>
            <a:p>
              <a:endParaRPr lang="en-US" sz="2800" dirty="0"/>
            </a:p>
            <a:p>
              <a:r>
                <a:rPr lang="en-US" sz="2800" dirty="0"/>
                <a:t>class Program</a:t>
              </a:r>
            </a:p>
            <a:p>
              <a:r>
                <a:rPr lang="en-US" sz="2800" dirty="0"/>
                <a:t>{</a:t>
              </a:r>
              <a:endParaRPr lang="bg-BG" sz="3200" b="0" dirty="0">
                <a:effectLst/>
              </a:endParaRPr>
            </a:p>
          </p:txBody>
        </p:sp>
        <p:sp>
          <p:nvSpPr>
            <p:cNvPr id="20" name="Text Placeholder 5"/>
            <p:cNvSpPr txBox="1">
              <a:spLocks/>
            </p:cNvSpPr>
            <p:nvPr/>
          </p:nvSpPr>
          <p:spPr>
            <a:xfrm>
              <a:off x="6562241" y="4202256"/>
              <a:ext cx="4888378" cy="1941658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vert="horz" wrap="square" lIns="144000" tIns="108000" rIns="144000" bIns="108000" rtlCol="0">
              <a:spAutoFit/>
            </a:bodyPr>
            <a:lstStyle>
              <a:lvl1pPr inden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2B254"/>
                </a:buClr>
                <a:buSzPct val="100000"/>
                <a:buFont typeface="Wingdings" panose="05000000000000000000" pitchFamily="2" charset="2"/>
                <a:buNone/>
                <a:defRPr lang="en-US" b="1" noProof="1" smtClean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defRPr>
              </a:lvl1pPr>
              <a:lvl2pPr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§"/>
                <a:defRPr sz="3200" b="0"/>
              </a:lvl2pPr>
              <a:lvl3pPr marL="914240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F9A1D"/>
                </a:buClr>
                <a:buSzPct val="80000"/>
                <a:buFont typeface="Wingdings" panose="05000000000000000000" pitchFamily="2" charset="2"/>
                <a:buChar char="§"/>
                <a:defRPr sz="3000" b="0"/>
              </a:lvl3pPr>
              <a:lvl4pPr marL="1218987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D9411"/>
                </a:buClr>
                <a:buSzPct val="80000"/>
                <a:buFont typeface="Wingdings" panose="05000000000000000000" pitchFamily="2" charset="2"/>
                <a:buChar char="§"/>
                <a:defRPr sz="2800" b="0"/>
              </a:lvl4pPr>
              <a:lvl5pPr marL="1523733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28D10"/>
                </a:buClr>
                <a:buSzPct val="80000"/>
                <a:buFont typeface="Wingdings" panose="05000000000000000000" pitchFamily="2" charset="2"/>
                <a:buChar char="§"/>
                <a:defRPr sz="2600" b="0"/>
              </a:lvl5pPr>
              <a:lvl6pPr marL="182848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6pPr>
              <a:lvl7pPr marL="2133227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7pPr>
              <a:lvl8pPr marL="2437972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8pPr>
              <a:lvl9pPr marL="274272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9pPr>
            </a:lstStyle>
            <a:p>
              <a:pPr fontAlgn="t"/>
              <a:r>
                <a:rPr lang="en-GB" sz="2800" dirty="0">
                  <a:effectLst/>
                </a:rPr>
                <a:t>;</a:t>
              </a:r>
              <a:r>
                <a:rPr lang="en-GB" sz="2800" dirty="0" err="1">
                  <a:effectLst/>
                </a:rPr>
                <a:t>OI.metsyS</a:t>
              </a:r>
              <a:r>
                <a:rPr lang="en-GB" sz="2800" dirty="0">
                  <a:effectLst/>
                </a:rPr>
                <a:t> </a:t>
              </a:r>
              <a:r>
                <a:rPr lang="en-GB" sz="2800" dirty="0" err="1">
                  <a:effectLst/>
                </a:rPr>
                <a:t>gnisu</a:t>
              </a:r>
              <a:endParaRPr lang="en-GB" sz="2800" dirty="0">
                <a:effectLst/>
              </a:endParaRPr>
            </a:p>
            <a:p>
              <a:pPr fontAlgn="t"/>
              <a:endParaRPr lang="en-GB" sz="2800" dirty="0">
                <a:effectLst/>
              </a:endParaRPr>
            </a:p>
            <a:p>
              <a:pPr fontAlgn="t"/>
              <a:r>
                <a:rPr lang="en-GB" sz="2800" dirty="0" err="1">
                  <a:effectLst/>
                </a:rPr>
                <a:t>margorP</a:t>
              </a:r>
              <a:r>
                <a:rPr lang="en-GB" sz="2800" dirty="0">
                  <a:effectLst/>
                </a:rPr>
                <a:t> </a:t>
              </a:r>
              <a:r>
                <a:rPr lang="en-GB" sz="2800" dirty="0" err="1">
                  <a:effectLst/>
                </a:rPr>
                <a:t>ssalc</a:t>
              </a:r>
              <a:endParaRPr lang="en-GB" sz="2800" dirty="0">
                <a:effectLst/>
              </a:endParaRPr>
            </a:p>
            <a:p>
              <a:pPr fontAlgn="t"/>
              <a:r>
                <a:rPr lang="en-GB" sz="2800" dirty="0">
                  <a:effectLst/>
                </a:rPr>
                <a:t>{</a:t>
              </a:r>
              <a:endParaRPr lang="bg-BG" sz="2800" dirty="0">
                <a:effectLst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28856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 smtClean="0"/>
              <a:t>Writing Reversed Text to File – Example</a:t>
            </a:r>
            <a:endParaRPr lang="en-US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60412" y="904502"/>
            <a:ext cx="10591800" cy="581697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using </a:t>
            </a:r>
            <a:r>
              <a:rPr lang="en-US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var reader = new StreamReader("../../Program.cs"))</a:t>
            </a:r>
          </a:p>
          <a:p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using (var writer = new StreamWriter("../../reversed.txt"))</a:t>
            </a:r>
          </a:p>
          <a:p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{</a:t>
            </a:r>
          </a:p>
          <a:p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string line = reader.ReadLine();</a:t>
            </a:r>
          </a:p>
          <a:p>
            <a:r>
              <a:rPr lang="en-US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while </a:t>
            </a:r>
            <a:r>
              <a:rPr lang="en-US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(line != null)</a:t>
            </a:r>
          </a:p>
          <a:p>
            <a:r>
              <a:rPr lang="en-US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  <a:endParaRPr lang="en-US" b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nn-NO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nn-NO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for </a:t>
            </a:r>
            <a:r>
              <a:rPr lang="nn-NO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(int i = line.Length - 1; i &gt;= 0; i--)</a:t>
            </a:r>
          </a:p>
          <a:p>
            <a:r>
              <a:rPr lang="en-US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n-US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  <a:endParaRPr lang="en-US" b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  </a:t>
            </a:r>
            <a:r>
              <a:rPr lang="en-US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writer.Write(line[i]);</a:t>
            </a:r>
          </a:p>
          <a:p>
            <a:r>
              <a:rPr lang="en-US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 }</a:t>
            </a:r>
            <a:endParaRPr lang="en-US" b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 writer.WriteLine();</a:t>
            </a:r>
          </a:p>
          <a:p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 line = reader.ReadLine();</a:t>
            </a:r>
          </a:p>
          <a:p>
            <a:r>
              <a:rPr lang="en-US" sz="20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endParaRPr lang="en-US" sz="2000" b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}</a:t>
            </a:r>
            <a:endParaRPr lang="en-US" sz="2000" b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36541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5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10000"/>
              </a:lnSpc>
              <a:defRPr/>
            </a:pPr>
            <a:r>
              <a:rPr lang="en-US" altLang="en-US" smtClean="0"/>
              <a:t>Base Streams</a:t>
            </a:r>
            <a:endParaRPr lang="bg-BG" altLang="en-US" smtClean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File, Memory, Network</a:t>
            </a:r>
            <a:endParaRPr lang="en-US" dirty="0"/>
          </a:p>
        </p:txBody>
      </p:sp>
      <p:pic>
        <p:nvPicPr>
          <p:cNvPr id="1026" name="Picture 2" descr="https://www.pehub.com/wp-content/uploads/2014/03/data-stream-shutterstock_104783216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9812" y="1447800"/>
            <a:ext cx="4419600" cy="315939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2569941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Stream Types in .NET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612" y="979834"/>
            <a:ext cx="8020334" cy="5617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585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66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3000"/>
              </a:lnSpc>
              <a:defRPr/>
            </a:pPr>
            <a:r>
              <a:rPr lang="en-US" altLang="en-US" noProof="1" smtClean="0"/>
              <a:t>The base class for all streams is the abstract class </a:t>
            </a:r>
            <a:r>
              <a:rPr lang="en-US" alt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System.IO.Stream</a:t>
            </a:r>
          </a:p>
          <a:p>
            <a:pPr>
              <a:lnSpc>
                <a:spcPct val="93000"/>
              </a:lnSpc>
              <a:defRPr/>
            </a:pPr>
            <a:r>
              <a:rPr lang="en-US" altLang="en-US" noProof="1" smtClean="0"/>
              <a:t>There are </a:t>
            </a:r>
            <a:r>
              <a:rPr lang="en-US" altLang="en-US" noProof="1" smtClean="0">
                <a:solidFill>
                  <a:schemeClr val="tx2">
                    <a:lumMod val="75000"/>
                  </a:schemeClr>
                </a:solidFill>
              </a:rPr>
              <a:t>defined methods </a:t>
            </a:r>
            <a:r>
              <a:rPr lang="en-US" altLang="en-US" noProof="1" smtClean="0"/>
              <a:t>for the main operations with streams in it</a:t>
            </a:r>
          </a:p>
          <a:p>
            <a:pPr>
              <a:lnSpc>
                <a:spcPct val="93000"/>
              </a:lnSpc>
              <a:defRPr/>
            </a:pPr>
            <a:r>
              <a:rPr lang="en-US" altLang="en-US" noProof="1" smtClean="0"/>
              <a:t>Some streams do not support </a:t>
            </a:r>
            <a:r>
              <a:rPr lang="en-US" altLang="en-US" noProof="1" smtClean="0">
                <a:solidFill>
                  <a:schemeClr val="tx2">
                    <a:lumMod val="75000"/>
                  </a:schemeClr>
                </a:solidFill>
              </a:rPr>
              <a:t>read, write or positioning operations </a:t>
            </a:r>
            <a:endParaRPr lang="en-US" altLang="en-US" dirty="0" smtClean="0">
              <a:solidFill>
                <a:schemeClr val="tx2">
                  <a:lumMod val="75000"/>
                </a:schemeClr>
              </a:solidFill>
            </a:endParaRPr>
          </a:p>
          <a:p>
            <a:pPr lvl="1">
              <a:lnSpc>
                <a:spcPct val="93000"/>
              </a:lnSpc>
              <a:defRPr/>
            </a:pPr>
            <a:r>
              <a:rPr lang="en-US" altLang="en-US" dirty="0" smtClean="0"/>
              <a:t>P</a:t>
            </a:r>
            <a:r>
              <a:rPr lang="en-US" altLang="en-US" noProof="1" smtClean="0"/>
              <a:t>roperties</a:t>
            </a:r>
            <a:r>
              <a:rPr lang="en-US" altLang="en-US" dirty="0" smtClean="0"/>
              <a:t> </a:t>
            </a:r>
            <a:r>
              <a:rPr lang="en-US" alt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CanRead</a:t>
            </a:r>
            <a:r>
              <a:rPr lang="en-US" altLang="en-US" noProof="1" smtClean="0"/>
              <a:t>, </a:t>
            </a:r>
            <a:r>
              <a:rPr lang="en-US" alt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CanWrite</a:t>
            </a:r>
            <a:r>
              <a:rPr lang="en-US" altLang="en-US" noProof="1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altLang="en-US" noProof="1" smtClean="0"/>
              <a:t>and </a:t>
            </a:r>
            <a:r>
              <a:rPr lang="en-US" alt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CanSeek</a:t>
            </a:r>
            <a:r>
              <a:rPr lang="en-US" alt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altLang="en-US" dirty="0" smtClean="0"/>
              <a:t>are provided</a:t>
            </a:r>
            <a:r>
              <a:rPr lang="en-US" altLang="en-US" noProof="1" smtClean="0"/>
              <a:t> </a:t>
            </a:r>
          </a:p>
          <a:p>
            <a:pPr lvl="1">
              <a:lnSpc>
                <a:spcPct val="93000"/>
              </a:lnSpc>
              <a:defRPr/>
            </a:pPr>
            <a:r>
              <a:rPr lang="en-US" altLang="en-US" noProof="1" smtClean="0"/>
              <a:t>Streams which support positioning have the properties </a:t>
            </a:r>
            <a:r>
              <a:rPr lang="en-US" alt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Position</a:t>
            </a:r>
            <a:r>
              <a:rPr lang="en-US" altLang="en-US" noProof="1" smtClean="0"/>
              <a:t> and </a:t>
            </a:r>
            <a:r>
              <a:rPr lang="en-US" alt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Length</a:t>
            </a:r>
          </a:p>
        </p:txBody>
      </p:sp>
      <p:sp>
        <p:nvSpPr>
          <p:cNvPr id="62566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dirty="0"/>
              <a:t>The </a:t>
            </a:r>
            <a:r>
              <a:rPr lang="en-US" altLang="en-US" noProof="1">
                <a:latin typeface="Consolas" panose="020B0609020204030204" pitchFamily="49" charset="0"/>
                <a:cs typeface="Consolas" panose="020B0609020204030204" pitchFamily="49" charset="0"/>
              </a:rPr>
              <a:t>System.IO.Stream</a:t>
            </a:r>
            <a:r>
              <a:rPr lang="en-US" altLang="en-US" dirty="0"/>
              <a:t> Class </a:t>
            </a:r>
            <a:endParaRPr lang="bg-BG" alt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9022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62771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  <a:defRPr/>
            </a:pPr>
            <a:r>
              <a:rPr lang="en-US" alt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Read(byte[] buffer, int offset, int count)</a:t>
            </a:r>
            <a:endParaRPr lang="en-US" altLang="en-US" b="1" dirty="0" smtClean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>
              <a:lnSpc>
                <a:spcPct val="90000"/>
              </a:lnSpc>
              <a:defRPr/>
            </a:pPr>
            <a:r>
              <a:rPr lang="en-US" altLang="en-US" dirty="0" smtClean="0"/>
              <a:t>Read as many as</a:t>
            </a:r>
            <a:r>
              <a:rPr lang="bg-BG" altLang="en-US" dirty="0" smtClean="0"/>
              <a:t> </a:t>
            </a:r>
            <a:r>
              <a:rPr lang="en-US" alt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count</a:t>
            </a:r>
            <a:r>
              <a:rPr lang="bg-BG" altLang="en-US" dirty="0" smtClean="0"/>
              <a:t> </a:t>
            </a:r>
            <a:r>
              <a:rPr lang="en-US" altLang="en-US" dirty="0" smtClean="0"/>
              <a:t>bytes from input stream, starting from the given </a:t>
            </a:r>
            <a:r>
              <a:rPr lang="en-US" alt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offset</a:t>
            </a:r>
            <a:r>
              <a:rPr lang="en-US" altLang="en-US" dirty="0" smtClean="0"/>
              <a:t> position</a:t>
            </a:r>
          </a:p>
          <a:p>
            <a:pPr lvl="1">
              <a:lnSpc>
                <a:spcPct val="90000"/>
              </a:lnSpc>
              <a:defRPr/>
            </a:pPr>
            <a:r>
              <a:rPr lang="en-US" altLang="en-US" dirty="0" smtClean="0"/>
              <a:t>Returns the number of read bytes or 0 if end of stream is reached</a:t>
            </a:r>
            <a:endParaRPr lang="bg-BG" altLang="en-US" dirty="0" smtClean="0"/>
          </a:p>
          <a:p>
            <a:pPr lvl="1">
              <a:lnSpc>
                <a:spcPct val="90000"/>
              </a:lnSpc>
              <a:defRPr/>
            </a:pPr>
            <a:r>
              <a:rPr lang="en-US" altLang="en-US" dirty="0" smtClean="0"/>
              <a:t>Can freeze for undefined time while reads at least 1 byte</a:t>
            </a:r>
            <a:endParaRPr lang="bg-BG" altLang="en-US" dirty="0" smtClean="0"/>
          </a:p>
          <a:p>
            <a:pPr lvl="1">
              <a:lnSpc>
                <a:spcPct val="90000"/>
              </a:lnSpc>
              <a:defRPr/>
            </a:pPr>
            <a:r>
              <a:rPr lang="en-US" altLang="en-US" dirty="0" smtClean="0"/>
              <a:t>Can read less than the claimed number of bytes</a:t>
            </a:r>
            <a:endParaRPr lang="bg-BG" altLang="en-US" dirty="0" smtClean="0"/>
          </a:p>
        </p:txBody>
      </p:sp>
      <p:sp>
        <p:nvSpPr>
          <p:cNvPr id="62771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dirty="0"/>
              <a:t>Methods of</a:t>
            </a:r>
            <a:r>
              <a:rPr lang="bg-BG" altLang="en-US" dirty="0" smtClean="0"/>
              <a:t> </a:t>
            </a:r>
            <a:r>
              <a:rPr lang="en-US" altLang="en-US" noProof="1">
                <a:latin typeface="Consolas" panose="020B0609020204030204" pitchFamily="49" charset="0"/>
                <a:cs typeface="Consolas" panose="020B0609020204030204" pitchFamily="49" charset="0"/>
              </a:rPr>
              <a:t>System.IO.Stream</a:t>
            </a:r>
            <a:r>
              <a:rPr lang="en-US" altLang="en-US" dirty="0"/>
              <a:t> Class</a:t>
            </a:r>
            <a:endParaRPr lang="bg-BG" altLang="en-US" dirty="0"/>
          </a:p>
        </p:txBody>
      </p:sp>
      <p:sp>
        <p:nvSpPr>
          <p:cNvPr id="5" name="Rectangle 27"/>
          <p:cNvSpPr>
            <a:spLocks noChangeArrowheads="1"/>
          </p:cNvSpPr>
          <p:nvPr/>
        </p:nvSpPr>
        <p:spPr bwMode="auto">
          <a:xfrm>
            <a:off x="1554162" y="4876801"/>
            <a:ext cx="8686800" cy="1185798"/>
          </a:xfrm>
          <a:prstGeom prst="rect">
            <a:avLst/>
          </a:prstGeom>
          <a:solidFill>
            <a:schemeClr val="bg1">
              <a:alpha val="20000"/>
            </a:schemeClr>
          </a:solidFill>
          <a:ln w="9525" cap="rnd" algn="ctr">
            <a:solidFill>
              <a:schemeClr val="accent5">
                <a:lumMod val="20000"/>
                <a:lumOff val="80000"/>
              </a:schemeClr>
            </a:solidFill>
            <a:prstDash val="sysDot"/>
            <a:round/>
            <a:headEnd/>
            <a:tailEnd/>
          </a:ln>
          <a:effectLst>
            <a:outerShdw dist="17961" dir="2700000" algn="ctr" rotWithShape="0">
              <a:srgbClr val="FFFFFF"/>
            </a:outerShdw>
          </a:effec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6" name="Text Box 18"/>
          <p:cNvSpPr txBox="1">
            <a:spLocks noChangeArrowheads="1"/>
          </p:cNvSpPr>
          <p:nvPr/>
        </p:nvSpPr>
        <p:spPr bwMode="auto">
          <a:xfrm>
            <a:off x="1782762" y="4876800"/>
            <a:ext cx="8167800" cy="5232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lnSpc>
                <a:spcPct val="100000"/>
              </a:lnSpc>
            </a:pPr>
            <a:r>
              <a:rPr lang="en-US" sz="2800" b="1" dirty="0" smtClean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F    </a:t>
            </a:r>
            <a:r>
              <a:rPr lang="en-US" sz="2800" b="1" noProof="1" smtClean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   l</a:t>
            </a:r>
            <a:r>
              <a:rPr lang="en-US" sz="2800" b="1" dirty="0" smtClean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e    s        a    n   d</a:t>
            </a:r>
            <a:endParaRPr lang="bg-BG" sz="2800" b="1" dirty="0">
              <a:solidFill>
                <a:schemeClr val="tx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graphicFrame>
        <p:nvGraphicFramePr>
          <p:cNvPr id="7" name="Group 13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90738278"/>
              </p:ext>
            </p:extLst>
          </p:nvPr>
        </p:nvGraphicFramePr>
        <p:xfrm>
          <a:off x="1827212" y="5413374"/>
          <a:ext cx="8108946" cy="496824"/>
        </p:xfrm>
        <a:graphic>
          <a:graphicData uri="http://schemas.openxmlformats.org/drawingml/2006/table">
            <a:tbl>
              <a:tblPr/>
              <a:tblGrid>
                <a:gridCol w="9009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09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009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0099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0099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0099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0099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0099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0099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683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46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69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6c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65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73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20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61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6e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64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40701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62976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alt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Write(byte[] buffer, int offset, int count)</a:t>
            </a:r>
            <a:endParaRPr lang="en-US" altLang="en-US" b="1" dirty="0" smtClean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>
              <a:defRPr/>
            </a:pPr>
            <a:r>
              <a:rPr lang="en-US" altLang="en-US" dirty="0" smtClean="0"/>
              <a:t>Writes to output stream sequence of</a:t>
            </a:r>
            <a:r>
              <a:rPr lang="bg-BG" altLang="en-US" dirty="0" smtClean="0"/>
              <a:t> </a:t>
            </a:r>
            <a:r>
              <a:rPr lang="en-US" alt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count</a:t>
            </a:r>
            <a:r>
              <a:rPr lang="en-US" altLang="en-US" dirty="0" smtClean="0"/>
              <a:t> bytes, starting from the given </a:t>
            </a:r>
            <a:r>
              <a:rPr lang="en-US" alt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offset</a:t>
            </a:r>
            <a:r>
              <a:rPr lang="en-US" altLang="en-US" dirty="0" smtClean="0"/>
              <a:t> position</a:t>
            </a:r>
            <a:endParaRPr lang="en-US" altLang="en-US" dirty="0" smtClean="0">
              <a:latin typeface="Courier New" panose="02070309020205020404" pitchFamily="49" charset="0"/>
            </a:endParaRPr>
          </a:p>
          <a:p>
            <a:pPr lvl="1">
              <a:defRPr/>
            </a:pPr>
            <a:r>
              <a:rPr lang="en-US" altLang="en-US" dirty="0" smtClean="0"/>
              <a:t>Can freeze for undefined time, until send all bytes to their destination</a:t>
            </a:r>
            <a:endParaRPr lang="bg-BG" altLang="en-US" sz="2600" dirty="0"/>
          </a:p>
          <a:p>
            <a:pPr>
              <a:defRPr/>
            </a:pPr>
            <a:r>
              <a:rPr lang="en-US" alt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Flush</a:t>
            </a:r>
            <a:r>
              <a:rPr lang="bg-BG" alt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endParaRPr lang="en-US" altLang="en-US" b="1" dirty="0" smtClean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>
              <a:defRPr/>
            </a:pPr>
            <a:r>
              <a:rPr lang="en-US" altLang="en-US" dirty="0" smtClean="0"/>
              <a:t>Sends the internal buffers data to its destination (data storage, I/O device, etc.)</a:t>
            </a:r>
            <a:endParaRPr lang="bg-BG" altLang="en-US" dirty="0" smtClean="0"/>
          </a:p>
        </p:txBody>
      </p:sp>
      <p:sp>
        <p:nvSpPr>
          <p:cNvPr id="62976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dirty="0"/>
              <a:t>Methods of</a:t>
            </a:r>
            <a:r>
              <a:rPr lang="bg-BG" altLang="en-US" dirty="0" smtClean="0"/>
              <a:t> </a:t>
            </a:r>
            <a:r>
              <a:rPr lang="en-US" altLang="en-US" noProof="1">
                <a:latin typeface="Consolas" panose="020B0609020204030204" pitchFamily="49" charset="0"/>
                <a:cs typeface="Consolas" panose="020B0609020204030204" pitchFamily="49" charset="0"/>
              </a:rPr>
              <a:t>System.IO.Stream</a:t>
            </a:r>
            <a:r>
              <a:rPr lang="bg-BG" altLang="en-US" dirty="0"/>
              <a:t> </a:t>
            </a:r>
            <a:r>
              <a:rPr lang="en-US" altLang="en-US" dirty="0"/>
              <a:t>Class </a:t>
            </a:r>
            <a:r>
              <a:rPr lang="bg-BG" altLang="en-US" dirty="0"/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2926879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68198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42913" indent="-442913">
              <a:lnSpc>
                <a:spcPct val="100000"/>
              </a:lnSpc>
              <a:buFontTx/>
              <a:buAutoNum type="arabicPeriod"/>
            </a:pPr>
            <a:r>
              <a:rPr lang="en-US" noProof="1"/>
              <a:t>Readers and </a:t>
            </a:r>
            <a:r>
              <a:rPr lang="en-US" noProof="1" smtClean="0"/>
              <a:t>Writers</a:t>
            </a:r>
            <a:endParaRPr lang="en-US" dirty="0" smtClean="0"/>
          </a:p>
          <a:p>
            <a:pPr marL="442913" indent="-442913">
              <a:lnSpc>
                <a:spcPct val="100000"/>
              </a:lnSpc>
              <a:buFontTx/>
              <a:buAutoNum type="arabicPeriod"/>
            </a:pPr>
            <a:r>
              <a:rPr lang="en-US" dirty="0" smtClean="0"/>
              <a:t>What are Streams?</a:t>
            </a:r>
          </a:p>
          <a:p>
            <a:pPr marL="761946" lvl="1" indent="-457200">
              <a:lnSpc>
                <a:spcPct val="100000"/>
              </a:lnSpc>
            </a:pPr>
            <a:r>
              <a:rPr lang="en-US" dirty="0"/>
              <a:t>Stream </a:t>
            </a:r>
            <a:r>
              <a:rPr lang="en-US" dirty="0" smtClean="0"/>
              <a:t>Basics</a:t>
            </a:r>
            <a:endParaRPr lang="en-US" dirty="0"/>
          </a:p>
          <a:p>
            <a:pPr marL="442913" indent="-442913">
              <a:lnSpc>
                <a:spcPct val="100000"/>
              </a:lnSpc>
              <a:buFontTx/>
              <a:buAutoNum type="arabicPeriod"/>
            </a:pPr>
            <a:r>
              <a:rPr lang="en-US" dirty="0" smtClean="0"/>
              <a:t>Stream Types</a:t>
            </a:r>
          </a:p>
          <a:p>
            <a:pPr marL="761946" lvl="1" indent="-457200">
              <a:lnSpc>
                <a:spcPct val="100000"/>
              </a:lnSpc>
            </a:pPr>
            <a:r>
              <a:rPr lang="en-US" dirty="0" smtClean="0"/>
              <a:t>File, Memory, Network Streams</a:t>
            </a:r>
          </a:p>
          <a:p>
            <a:pPr marL="761946" lvl="1" indent="-457200">
              <a:lnSpc>
                <a:spcPct val="100000"/>
              </a:lnSpc>
            </a:pPr>
            <a:r>
              <a:rPr lang="en-US" dirty="0" smtClean="0"/>
              <a:t>Crypto, </a:t>
            </a:r>
            <a:r>
              <a:rPr lang="en-US" dirty="0" err="1" smtClean="0"/>
              <a:t>Gzip</a:t>
            </a:r>
            <a:r>
              <a:rPr lang="en-US" dirty="0" smtClean="0"/>
              <a:t> Streams</a:t>
            </a:r>
            <a:endParaRPr lang="bg-BG" dirty="0" smtClean="0"/>
          </a:p>
          <a:p>
            <a:pPr marL="711200" lvl="1" indent="0">
              <a:lnSpc>
                <a:spcPct val="100000"/>
              </a:lnSpc>
              <a:buNone/>
            </a:pPr>
            <a:endParaRPr lang="en-US" sz="3600" dirty="0"/>
          </a:p>
        </p:txBody>
      </p:sp>
      <p:sp>
        <p:nvSpPr>
          <p:cNvPr id="68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 of Contents</a:t>
            </a:r>
            <a:endParaRPr lang="bg-BG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304212" y="1752600"/>
            <a:ext cx="3429001" cy="4421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6847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81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ct val="45000"/>
              </a:spcBef>
              <a:defRPr/>
            </a:pPr>
            <a:r>
              <a:rPr lang="en-US" alt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Close</a:t>
            </a:r>
            <a:r>
              <a:rPr lang="bg-BG" alt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bg-BG" altLang="en-US" dirty="0" smtClean="0"/>
              <a:t> </a:t>
            </a:r>
            <a:endParaRPr lang="en-US" altLang="en-US" dirty="0" smtClean="0"/>
          </a:p>
          <a:p>
            <a:pPr lvl="1">
              <a:defRPr/>
            </a:pPr>
            <a:r>
              <a:rPr lang="en-US" altLang="en-US" dirty="0" smtClean="0"/>
              <a:t>Calls</a:t>
            </a:r>
            <a:r>
              <a:rPr lang="bg-BG" altLang="en-US" dirty="0" smtClean="0"/>
              <a:t> </a:t>
            </a:r>
            <a:r>
              <a:rPr lang="en-US" alt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Flush</a:t>
            </a:r>
            <a:r>
              <a:rPr lang="bg-BG" alt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endParaRPr lang="en-US" altLang="en-US" b="1" dirty="0" smtClean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>
              <a:defRPr/>
            </a:pPr>
            <a:r>
              <a:rPr lang="en-US" altLang="en-US" dirty="0" smtClean="0"/>
              <a:t>Closes the connection to the device (mechanism) </a:t>
            </a:r>
          </a:p>
          <a:p>
            <a:pPr lvl="1">
              <a:defRPr/>
            </a:pPr>
            <a:r>
              <a:rPr lang="en-US" altLang="en-US" dirty="0" smtClean="0"/>
              <a:t>Releases the used resources</a:t>
            </a:r>
            <a:endParaRPr lang="bg-BG" altLang="en-US" dirty="0" smtClean="0">
              <a:latin typeface="Courier New" panose="02070309020205020404" pitchFamily="49" charset="0"/>
            </a:endParaRPr>
          </a:p>
          <a:p>
            <a:pPr>
              <a:spcBef>
                <a:spcPct val="45000"/>
              </a:spcBef>
              <a:defRPr/>
            </a:pPr>
            <a:r>
              <a:rPr lang="en-US" alt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Seek</a:t>
            </a:r>
            <a:r>
              <a:rPr lang="bg-BG" alt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offset</a:t>
            </a:r>
            <a:r>
              <a:rPr lang="bg-BG" alt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alt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SeekOrigin</a:t>
            </a:r>
            <a:r>
              <a:rPr lang="bg-BG" alt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bg-BG" altLang="en-US" dirty="0" smtClean="0"/>
              <a:t> – </a:t>
            </a:r>
            <a:r>
              <a:rPr lang="en-US" altLang="en-US" dirty="0" smtClean="0"/>
              <a:t>moves the position (if supported) with given offset towards the beginning, the end or the current position</a:t>
            </a:r>
          </a:p>
        </p:txBody>
      </p:sp>
      <p:sp>
        <p:nvSpPr>
          <p:cNvPr id="63181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dirty="0"/>
              <a:t>Methods of</a:t>
            </a:r>
            <a:r>
              <a:rPr lang="bg-BG" altLang="en-US" dirty="0" smtClean="0"/>
              <a:t> </a:t>
            </a:r>
            <a:r>
              <a:rPr lang="en-US" altLang="en-US" noProof="1"/>
              <a:t>System.IO.Stream</a:t>
            </a:r>
            <a:r>
              <a:rPr lang="bg-BG" altLang="en-US" dirty="0"/>
              <a:t> </a:t>
            </a:r>
            <a:r>
              <a:rPr lang="en-US" altLang="en-US" dirty="0"/>
              <a:t>Class </a:t>
            </a:r>
            <a:r>
              <a:rPr lang="bg-BG" altLang="en-US" dirty="0"/>
              <a:t>(</a:t>
            </a:r>
            <a:r>
              <a:rPr lang="en-US" altLang="en-US" dirty="0"/>
              <a:t>3</a:t>
            </a:r>
            <a:r>
              <a:rPr lang="bg-BG" altLang="en-US" dirty="0"/>
              <a:t>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7532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446212" y="5123000"/>
            <a:ext cx="8938472" cy="820600"/>
          </a:xfrm>
        </p:spPr>
        <p:txBody>
          <a:bodyPr/>
          <a:lstStyle/>
          <a:p>
            <a:r>
              <a:rPr lang="en-US" dirty="0" smtClean="0"/>
              <a:t>File Stream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3074" name="Picture 2" descr="http://fc08.deviantart.net/fs71/f/2012/265/4/b/steampunk_application_octet_stream_file_icon_by_pendragon1966-d5fievm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8812" y="1981200"/>
            <a:ext cx="2057400" cy="2641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s://shop.rings-things.com/cart/pc/catalog/4/4/-7/44-780-41.g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1012" y="3246465"/>
            <a:ext cx="1066800" cy="498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s://scontent-fra.xx.fbcdn.net/hphotos-xpa1/t31.0-8/s960x960/11206618_10153100349164823_3665872152875840108_o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7951" y="1981200"/>
            <a:ext cx="1736870" cy="26053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3137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0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 smtClean="0"/>
              <a:t>The</a:t>
            </a:r>
            <a:r>
              <a:rPr lang="bg-BG" altLang="en-US" dirty="0" smtClean="0"/>
              <a:t> </a:t>
            </a:r>
            <a:r>
              <a:rPr lang="en-US" altLang="en-US" noProof="1" smtClean="0"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altLang="en-US" dirty="0" smtClean="0"/>
              <a:t> Class</a:t>
            </a:r>
            <a:endParaRPr lang="en-US" altLang="en-US" noProof="1" smtClean="0"/>
          </a:p>
        </p:txBody>
      </p:sp>
      <p:sp>
        <p:nvSpPr>
          <p:cNvPr id="6400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  <a:defRPr/>
            </a:pPr>
            <a:r>
              <a:rPr lang="en-US" altLang="en-US" dirty="0" smtClean="0"/>
              <a:t>Inherits the </a:t>
            </a:r>
            <a:r>
              <a:rPr lang="en-US" alt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Stream</a:t>
            </a:r>
            <a:r>
              <a:rPr lang="en-US" altLang="en-US" dirty="0" smtClean="0"/>
              <a:t> class and </a:t>
            </a:r>
            <a:r>
              <a:rPr lang="en-US" altLang="en-US" dirty="0" smtClean="0">
                <a:solidFill>
                  <a:schemeClr val="tx2">
                    <a:lumMod val="75000"/>
                  </a:schemeClr>
                </a:solidFill>
              </a:rPr>
              <a:t>supports all its methods </a:t>
            </a:r>
            <a:r>
              <a:rPr lang="en-US" altLang="en-US" dirty="0" smtClean="0"/>
              <a:t>and properties</a:t>
            </a:r>
            <a:endParaRPr lang="bg-BG" altLang="en-US" dirty="0" smtClean="0">
              <a:latin typeface="Courier New" panose="02070309020205020404" pitchFamily="49" charset="0"/>
            </a:endParaRPr>
          </a:p>
          <a:p>
            <a:pPr lvl="1">
              <a:lnSpc>
                <a:spcPct val="90000"/>
              </a:lnSpc>
              <a:defRPr/>
            </a:pPr>
            <a:r>
              <a:rPr lang="en-US" altLang="en-US" dirty="0" smtClean="0"/>
              <a:t>Supports reading, writing, positioning operations, etc.</a:t>
            </a:r>
            <a:endParaRPr lang="bg-BG" altLang="en-US" dirty="0" smtClean="0"/>
          </a:p>
          <a:p>
            <a:pPr>
              <a:lnSpc>
                <a:spcPct val="90000"/>
              </a:lnSpc>
              <a:defRPr/>
            </a:pPr>
            <a:r>
              <a:rPr lang="en-US" altLang="en-US" dirty="0" smtClean="0"/>
              <a:t>The constructor contains parameters for</a:t>
            </a:r>
            <a:r>
              <a:rPr lang="bg-BG" altLang="en-US" dirty="0" smtClean="0"/>
              <a:t>:</a:t>
            </a:r>
          </a:p>
          <a:p>
            <a:pPr lvl="1">
              <a:lnSpc>
                <a:spcPct val="90000"/>
              </a:lnSpc>
              <a:defRPr/>
            </a:pPr>
            <a:r>
              <a:rPr lang="en-US" altLang="en-US" dirty="0">
                <a:solidFill>
                  <a:schemeClr val="tx2">
                    <a:lumMod val="75000"/>
                  </a:schemeClr>
                </a:solidFill>
              </a:rPr>
              <a:t>File name</a:t>
            </a:r>
          </a:p>
          <a:p>
            <a:pPr lvl="1">
              <a:lnSpc>
                <a:spcPct val="90000"/>
              </a:lnSpc>
              <a:defRPr/>
            </a:pPr>
            <a:r>
              <a:rPr lang="en-US" altLang="en-US" dirty="0">
                <a:solidFill>
                  <a:schemeClr val="tx2">
                    <a:lumMod val="75000"/>
                  </a:schemeClr>
                </a:solidFill>
              </a:rPr>
              <a:t>File open mode</a:t>
            </a:r>
            <a:endParaRPr lang="bg-BG" alt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>
              <a:lnSpc>
                <a:spcPct val="90000"/>
              </a:lnSpc>
              <a:defRPr/>
            </a:pPr>
            <a:r>
              <a:rPr lang="en-US" altLang="en-US" dirty="0">
                <a:solidFill>
                  <a:schemeClr val="tx2">
                    <a:lumMod val="75000"/>
                  </a:schemeClr>
                </a:solidFill>
              </a:rPr>
              <a:t>File access mode</a:t>
            </a:r>
            <a:endParaRPr lang="bg-BG" alt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>
              <a:lnSpc>
                <a:spcPct val="90000"/>
              </a:lnSpc>
              <a:defRPr/>
            </a:pPr>
            <a:r>
              <a:rPr lang="en-US" altLang="en-US" dirty="0">
                <a:solidFill>
                  <a:schemeClr val="tx2">
                    <a:lumMod val="75000"/>
                  </a:schemeClr>
                </a:solidFill>
              </a:rPr>
              <a:t>Competitive users access mode</a:t>
            </a:r>
            <a:endParaRPr lang="bg-BG" alt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4661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05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80000"/>
              </a:lnSpc>
              <a:spcBef>
                <a:spcPct val="30000"/>
              </a:spcBef>
              <a:buFontTx/>
              <a:buNone/>
              <a:defRPr/>
            </a:pPr>
            <a:endParaRPr lang="en-US" altLang="en-US" noProof="1" smtClean="0"/>
          </a:p>
          <a:p>
            <a:pPr>
              <a:lnSpc>
                <a:spcPct val="80000"/>
              </a:lnSpc>
              <a:spcBef>
                <a:spcPct val="30000"/>
              </a:spcBef>
              <a:defRPr/>
            </a:pPr>
            <a:endParaRPr lang="en-US" altLang="en-US" noProof="1" smtClean="0"/>
          </a:p>
          <a:p>
            <a:pPr>
              <a:lnSpc>
                <a:spcPct val="80000"/>
              </a:lnSpc>
              <a:spcBef>
                <a:spcPct val="30000"/>
              </a:spcBef>
              <a:defRPr/>
            </a:pPr>
            <a:r>
              <a:rPr lang="en-US" alt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FileMode</a:t>
            </a:r>
            <a:r>
              <a:rPr lang="en-US" altLang="en-US" noProof="1" smtClean="0"/>
              <a:t> – </a:t>
            </a:r>
            <a:r>
              <a:rPr lang="en-US" altLang="en-US" dirty="0" smtClean="0"/>
              <a:t>opening file mode</a:t>
            </a:r>
            <a:endParaRPr lang="en-US" altLang="en-US" noProof="1" smtClean="0"/>
          </a:p>
          <a:p>
            <a:pPr lvl="1">
              <a:lnSpc>
                <a:spcPct val="80000"/>
              </a:lnSpc>
              <a:spcBef>
                <a:spcPct val="30000"/>
              </a:spcBef>
              <a:defRPr/>
            </a:pPr>
            <a:r>
              <a:rPr lang="en-US" alt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Open</a:t>
            </a:r>
            <a:r>
              <a:rPr lang="en-US" altLang="en-US" noProof="1" smtClean="0"/>
              <a:t>, </a:t>
            </a:r>
            <a:r>
              <a:rPr lang="en-US" alt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Append</a:t>
            </a:r>
            <a:r>
              <a:rPr lang="en-US" altLang="en-US" noProof="1" smtClean="0"/>
              <a:t>, </a:t>
            </a:r>
            <a:r>
              <a:rPr lang="en-US" alt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Create</a:t>
            </a:r>
            <a:r>
              <a:rPr lang="en-US" altLang="en-US" noProof="1" smtClean="0"/>
              <a:t>, </a:t>
            </a:r>
            <a:r>
              <a:rPr lang="en-US" alt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CreateNew</a:t>
            </a:r>
            <a:r>
              <a:rPr lang="en-US" altLang="en-US" noProof="1" smtClean="0"/>
              <a:t>, </a:t>
            </a:r>
            <a:r>
              <a:rPr lang="en-US" alt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OpenOrCreate</a:t>
            </a:r>
            <a:r>
              <a:rPr lang="en-US" altLang="en-US" noProof="1" smtClean="0"/>
              <a:t>,</a:t>
            </a:r>
            <a:r>
              <a:rPr lang="en-US" alt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Truncate</a:t>
            </a:r>
          </a:p>
          <a:p>
            <a:pPr>
              <a:lnSpc>
                <a:spcPct val="80000"/>
              </a:lnSpc>
              <a:spcBef>
                <a:spcPct val="30000"/>
              </a:spcBef>
              <a:defRPr/>
            </a:pPr>
            <a:r>
              <a:rPr lang="en-US" alt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FileAccess</a:t>
            </a:r>
            <a:r>
              <a:rPr lang="en-US" altLang="en-US" noProof="1" smtClean="0"/>
              <a:t> – </a:t>
            </a:r>
            <a:r>
              <a:rPr lang="en-US" altLang="en-US" dirty="0" smtClean="0"/>
              <a:t>operations mode for the file</a:t>
            </a:r>
            <a:endParaRPr lang="en-US" altLang="en-US" noProof="1" smtClean="0"/>
          </a:p>
          <a:p>
            <a:pPr lvl="1">
              <a:lnSpc>
                <a:spcPct val="80000"/>
              </a:lnSpc>
              <a:spcBef>
                <a:spcPct val="30000"/>
              </a:spcBef>
              <a:defRPr/>
            </a:pPr>
            <a:r>
              <a:rPr lang="en-US" alt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</a:t>
            </a:r>
            <a:r>
              <a:rPr lang="en-US" altLang="en-US" noProof="1" smtClean="0"/>
              <a:t>, </a:t>
            </a:r>
            <a:r>
              <a:rPr lang="en-US" alt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Write</a:t>
            </a:r>
            <a:r>
              <a:rPr lang="en-US" altLang="en-US" noProof="1" smtClean="0"/>
              <a:t>, </a:t>
            </a:r>
            <a:r>
              <a:rPr lang="en-US" alt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ReadWrite</a:t>
            </a:r>
          </a:p>
          <a:p>
            <a:pPr>
              <a:lnSpc>
                <a:spcPct val="80000"/>
              </a:lnSpc>
              <a:spcBef>
                <a:spcPct val="30000"/>
              </a:spcBef>
              <a:defRPr/>
            </a:pPr>
            <a:r>
              <a:rPr lang="en-US" alt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FileShare</a:t>
            </a:r>
            <a:r>
              <a:rPr lang="en-US" altLang="en-US" noProof="1" smtClean="0"/>
              <a:t> – </a:t>
            </a:r>
            <a:r>
              <a:rPr lang="en-US" altLang="en-US" dirty="0" smtClean="0"/>
              <a:t>access rules for other users while file is opened</a:t>
            </a:r>
            <a:endParaRPr lang="en-US" altLang="en-US" noProof="1" smtClean="0"/>
          </a:p>
          <a:p>
            <a:pPr lvl="1">
              <a:lnSpc>
                <a:spcPct val="80000"/>
              </a:lnSpc>
              <a:spcBef>
                <a:spcPct val="30000"/>
              </a:spcBef>
              <a:defRPr/>
            </a:pPr>
            <a:r>
              <a:rPr lang="en-US" alt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None</a:t>
            </a:r>
            <a:r>
              <a:rPr lang="en-US" altLang="en-US" noProof="1" smtClean="0"/>
              <a:t>, </a:t>
            </a:r>
            <a:r>
              <a:rPr lang="en-US" alt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</a:t>
            </a:r>
            <a:r>
              <a:rPr lang="en-US" altLang="en-US" noProof="1" smtClean="0"/>
              <a:t>, </a:t>
            </a:r>
            <a:r>
              <a:rPr lang="en-US" alt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Write</a:t>
            </a:r>
            <a:r>
              <a:rPr lang="en-US" altLang="en-US" noProof="1" smtClean="0"/>
              <a:t>, </a:t>
            </a:r>
            <a:r>
              <a:rPr lang="en-US" alt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ReadWrite</a:t>
            </a:r>
          </a:p>
        </p:txBody>
      </p:sp>
      <p:sp>
        <p:nvSpPr>
          <p:cNvPr id="642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The</a:t>
            </a:r>
            <a:r>
              <a:rPr lang="bg-BG" altLang="en-US" smtClean="0"/>
              <a:t> </a:t>
            </a:r>
            <a:r>
              <a:rPr lang="en-US" altLang="en-US" noProof="1" smtClean="0">
                <a:latin typeface="Courier New" panose="02070309020205020404" pitchFamily="49" charset="0"/>
              </a:rPr>
              <a:t>FileStream</a:t>
            </a:r>
            <a:r>
              <a:rPr lang="en-US" altLang="en-US" smtClean="0"/>
              <a:t> Class (2)</a:t>
            </a:r>
            <a:endParaRPr lang="bg-BG" altLang="en-US" smtClean="0"/>
          </a:p>
        </p:txBody>
      </p:sp>
      <p:sp>
        <p:nvSpPr>
          <p:cNvPr id="5" name="AutoShape 23"/>
          <p:cNvSpPr>
            <a:spLocks noChangeArrowheads="1"/>
          </p:cNvSpPr>
          <p:nvPr/>
        </p:nvSpPr>
        <p:spPr bwMode="auto">
          <a:xfrm>
            <a:off x="7313612" y="2177168"/>
            <a:ext cx="3326599" cy="586523"/>
          </a:xfrm>
          <a:prstGeom prst="wedgeRoundRectCallout">
            <a:avLst>
              <a:gd name="adj1" fmla="val -96826"/>
              <a:gd name="adj2" fmla="val -60241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dirty="0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Optional parameters</a:t>
            </a:r>
            <a:endParaRPr lang="bg-BG" sz="2800" dirty="0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684212" y="1290099"/>
            <a:ext cx="10515600" cy="79406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95000"/>
              </a:lnSpc>
              <a:defRPr/>
            </a:pPr>
            <a:r>
              <a:rPr lang="en-US" alt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FileStream fs = new FileStream(string fileName, FileMode </a:t>
            </a:r>
          </a:p>
          <a:p>
            <a:pPr>
              <a:lnSpc>
                <a:spcPct val="95000"/>
              </a:lnSpc>
              <a:defRPr/>
            </a:pPr>
            <a:r>
              <a:rPr lang="en-US" alt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[,FileAccess</a:t>
            </a:r>
            <a:r>
              <a:rPr lang="en-US" alt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[, File</a:t>
            </a:r>
            <a:r>
              <a:rPr lang="en-US" alt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Share</a:t>
            </a:r>
            <a:r>
              <a:rPr lang="en-US" alt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r>
              <a:rPr lang="en-US" alt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r>
              <a:rPr lang="en-US" alt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4610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noProof="1" smtClean="0"/>
          </a:p>
          <a:p>
            <a:endParaRPr lang="en-US" noProof="1"/>
          </a:p>
          <a:p>
            <a:endParaRPr lang="en-US" noProof="1" smtClean="0"/>
          </a:p>
          <a:p>
            <a:endParaRPr lang="en-US" noProof="1"/>
          </a:p>
          <a:p>
            <a:endParaRPr lang="en-US" noProof="1" smtClean="0"/>
          </a:p>
          <a:p>
            <a:endParaRPr lang="en-US" noProof="1"/>
          </a:p>
        </p:txBody>
      </p:sp>
      <p:sp>
        <p:nvSpPr>
          <p:cNvPr id="6400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 smtClean="0"/>
              <a:t>Writing Text to File – Example</a:t>
            </a:r>
            <a:endParaRPr lang="en-US" altLang="en-US" noProof="1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731780" y="1151118"/>
            <a:ext cx="10722088" cy="526297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string text = "</a:t>
            </a:r>
            <a:r>
              <a:rPr lang="bg-BG" sz="28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Кирилица";</a:t>
            </a:r>
          </a:p>
          <a:p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var fileStream = new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FileStream("../../log.txt"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</a:p>
          <a:p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                              FileMode.Create);</a:t>
            </a:r>
          </a:p>
          <a:p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try</a:t>
            </a:r>
            <a:endParaRPr lang="en-US" sz="28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endParaRPr lang="en-US" sz="2800" b="1" noProof="1" smtClean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byte[] bytes =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Encoding.UTF8.GetBytes(text);</a:t>
            </a:r>
          </a:p>
          <a:p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fileStream.Write(bytes, 0, bytes.Length);</a:t>
            </a:r>
          </a:p>
          <a:p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finally</a:t>
            </a:r>
          </a:p>
          <a:p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endParaRPr lang="en-US" sz="28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fileStream.Close();</a:t>
            </a:r>
          </a:p>
          <a:p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AutoShape 23"/>
          <p:cNvSpPr>
            <a:spLocks noChangeArrowheads="1"/>
          </p:cNvSpPr>
          <p:nvPr/>
        </p:nvSpPr>
        <p:spPr bwMode="auto">
          <a:xfrm>
            <a:off x="2132012" y="2216025"/>
            <a:ext cx="4495800" cy="1012172"/>
          </a:xfrm>
          <a:prstGeom prst="wedgeRoundRectCallout">
            <a:avLst>
              <a:gd name="adj1" fmla="val -64328"/>
              <a:gd name="adj2" fmla="val 4005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try</a:t>
            </a:r>
            <a:r>
              <a:rPr lang="en-US" sz="2800" noProof="1"/>
              <a:t>-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finally</a:t>
            </a:r>
            <a:r>
              <a:rPr lang="en-US" sz="2800" noProof="1"/>
              <a:t> guarantees the stream will always close</a:t>
            </a:r>
            <a:endParaRPr lang="bg-BG" sz="2800" dirty="0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7" name="AutoShape 23"/>
          <p:cNvSpPr>
            <a:spLocks noChangeArrowheads="1"/>
          </p:cNvSpPr>
          <p:nvPr/>
        </p:nvSpPr>
        <p:spPr bwMode="auto">
          <a:xfrm>
            <a:off x="5561012" y="4648200"/>
            <a:ext cx="5029200" cy="1591054"/>
          </a:xfrm>
          <a:prstGeom prst="wedgeRoundRectCallout">
            <a:avLst>
              <a:gd name="adj1" fmla="val -27321"/>
              <a:gd name="adj2" fmla="val -102039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/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Encoding.UTF8.GetBytes()</a:t>
            </a:r>
            <a:r>
              <a:rPr lang="en-US" sz="2800" noProof="1"/>
              <a:t> returns the underlying bytes of the character</a:t>
            </a:r>
          </a:p>
        </p:txBody>
      </p:sp>
    </p:spTree>
    <p:extLst>
      <p:ext uri="{BB962C8B-B14F-4D97-AF65-F5344CB8AC3E}">
        <p14:creationId xmlns:p14="http://schemas.microsoft.com/office/powerpoint/2010/main" val="1490299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0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 smtClean="0"/>
              <a:t>Copying File – Example</a:t>
            </a:r>
            <a:endParaRPr lang="en-US" altLang="en-US" noProof="1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553924" y="1120200"/>
            <a:ext cx="10722088" cy="537070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using (var source = new FileStream(SheepImagePath, FileMode.Open))</a:t>
            </a:r>
          </a:p>
          <a:p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using (var destination = </a:t>
            </a:r>
          </a:p>
          <a:p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new FileStream(DestinationPath, FileMode.Create))</a:t>
            </a:r>
          </a:p>
          <a:p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21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1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while (true)</a:t>
            </a:r>
          </a:p>
          <a:p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 {</a:t>
            </a:r>
          </a:p>
          <a:p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   int readBytes = source.Read(buffer, 0, buffer.Length);</a:t>
            </a:r>
          </a:p>
          <a:p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   if (readBytes == 0)</a:t>
            </a:r>
          </a:p>
          <a:p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     break;</a:t>
            </a:r>
          </a:p>
          <a:p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   destination.Write(buffer, 0, readBytes);</a:t>
            </a:r>
          </a:p>
          <a:p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 }</a:t>
            </a:r>
          </a:p>
          <a:p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21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5" name="AutoShape 23"/>
          <p:cNvSpPr>
            <a:spLocks noChangeArrowheads="1"/>
          </p:cNvSpPr>
          <p:nvPr/>
        </p:nvSpPr>
        <p:spPr bwMode="auto">
          <a:xfrm>
            <a:off x="3579812" y="5410200"/>
            <a:ext cx="3326599" cy="1012172"/>
          </a:xfrm>
          <a:prstGeom prst="wedgeRoundRectCallout">
            <a:avLst>
              <a:gd name="adj1" fmla="val -120226"/>
              <a:gd name="adj2" fmla="val -8041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using</a:t>
            </a:r>
            <a:r>
              <a:rPr lang="en-US" sz="2800" dirty="0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automatically closes the stream</a:t>
            </a:r>
            <a:endParaRPr lang="bg-BG" sz="2800" dirty="0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1563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Stream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2054" name="Picture 6" descr="http://icons.iconarchive.com/icons/icons-land/vista-hardware-devices/256/Computer-ico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3612" y="1874313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http://www.veryicon.com/icon/png/System/Simple/RAM%20Driv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2012" y="2280712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s://wiki.documentfoundation.org/images/5/57/TDF_motifscatterStream_110318NS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4912" y="3067338"/>
            <a:ext cx="3733800" cy="865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6115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noProof="1" smtClean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noProof="1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noProof="1" smtClean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noProof="1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noProof="1" smtClean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noProof="1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400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 smtClean="0"/>
              <a:t>Reading In-Memory String – Example</a:t>
            </a:r>
            <a:endParaRPr lang="en-US" altLang="en-US" noProof="1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608012" y="1140232"/>
            <a:ext cx="10544232" cy="526297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string text = "In-memory text.";</a:t>
            </a:r>
          </a:p>
          <a:p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byte[] bytes = Encoding.UTF8.GetBytes(text);</a:t>
            </a:r>
          </a:p>
          <a:p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using (var memoryStream = new MemoryStream(bytes))</a:t>
            </a:r>
          </a:p>
          <a:p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while (true)</a:t>
            </a:r>
          </a:p>
          <a:p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{</a:t>
            </a:r>
          </a:p>
          <a:p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int readByte = memoryStream.ReadByte();</a:t>
            </a:r>
          </a:p>
          <a:p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if (readByte == -1)</a:t>
            </a:r>
          </a:p>
          <a:p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break; </a:t>
            </a:r>
          </a:p>
          <a:p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Console.WriteLine((char) readByte);</a:t>
            </a:r>
          </a:p>
          <a:p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</a:p>
          <a:p>
            <a:r>
              <a:rPr lang="en-US" sz="28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1051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 Stream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2052" name="Picture 4" descr="http://www.lionlike.com/wp-content/uploads/2012/04/home_network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8948" y="1447800"/>
            <a:ext cx="4953000" cy="32302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437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Web Server – Example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303212" y="1151121"/>
            <a:ext cx="11580813" cy="535531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tcpListener = new TcpListener(IPAddress.Any, PortNumber</a:t>
            </a: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  <a:endParaRPr lang="en-US" sz="19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tcpListener.Start();</a:t>
            </a:r>
          </a:p>
          <a:p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Console.WriteLine("Listening on port {0}...", PortNumber);</a:t>
            </a:r>
          </a:p>
          <a:p>
            <a:endParaRPr lang="en-US" sz="19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while (true)</a:t>
            </a:r>
          </a:p>
          <a:p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using </a:t>
            </a: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(NetworkStream stream </a:t>
            </a: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tcpListener.AcceptTcpClient().GetStream())</a:t>
            </a:r>
          </a:p>
          <a:p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byte</a:t>
            </a: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[] request = new byte[4096];</a:t>
            </a:r>
          </a:p>
          <a:p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stream.Read(request, 0, 4096);</a:t>
            </a:r>
          </a:p>
          <a:p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Console.WriteLine(Encoding.UTF8.GetString(request));</a:t>
            </a:r>
          </a:p>
          <a:p>
            <a:endParaRPr lang="en-US" sz="19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string html = string.Format("{0}{1}{2}{3} - {4}{2}{1}{0}", </a:t>
            </a:r>
          </a:p>
          <a:p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"&lt;html&gt;", "&lt;body&gt;", "&lt;h1&gt;", "Welcome to my awesome </a:t>
            </a: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site!", </a:t>
            </a: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DateTime.Now);</a:t>
            </a:r>
          </a:p>
          <a:p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byte[] htmlBytes = Encoding.UTF8.GetBytes(html);</a:t>
            </a:r>
          </a:p>
          <a:p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stream.Write(htmlBytes, 0, htmlBytes.Length);</a:t>
            </a:r>
          </a:p>
          <a:p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AutoShape 23"/>
          <p:cNvSpPr>
            <a:spLocks noChangeArrowheads="1"/>
          </p:cNvSpPr>
          <p:nvPr/>
        </p:nvSpPr>
        <p:spPr bwMode="auto">
          <a:xfrm>
            <a:off x="8667047" y="1968639"/>
            <a:ext cx="3326599" cy="586523"/>
          </a:xfrm>
          <a:prstGeom prst="wedgeRoundRectCallout">
            <a:avLst>
              <a:gd name="adj1" fmla="val -34042"/>
              <a:gd name="adj2" fmla="val 113377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dirty="0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Gets the stream</a:t>
            </a:r>
            <a:endParaRPr lang="bg-BG" sz="2800" dirty="0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7" name="AutoShape 23"/>
          <p:cNvSpPr>
            <a:spLocks noChangeArrowheads="1"/>
          </p:cNvSpPr>
          <p:nvPr/>
        </p:nvSpPr>
        <p:spPr bwMode="auto">
          <a:xfrm>
            <a:off x="8557426" y="3535515"/>
            <a:ext cx="3326599" cy="586523"/>
          </a:xfrm>
          <a:prstGeom prst="wedgeRoundRectCallout">
            <a:avLst>
              <a:gd name="adj1" fmla="val -64028"/>
              <a:gd name="adj2" fmla="val 23025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dirty="0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Reads request</a:t>
            </a:r>
            <a:endParaRPr lang="bg-BG" sz="2800" dirty="0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8" name="AutoShape 23"/>
          <p:cNvSpPr>
            <a:spLocks noChangeArrowheads="1"/>
          </p:cNvSpPr>
          <p:nvPr/>
        </p:nvSpPr>
        <p:spPr bwMode="auto">
          <a:xfrm>
            <a:off x="6519315" y="6055544"/>
            <a:ext cx="3326599" cy="586523"/>
          </a:xfrm>
          <a:prstGeom prst="wedgeRoundRectCallout">
            <a:avLst>
              <a:gd name="adj1" fmla="val -63403"/>
              <a:gd name="adj2" fmla="val -88587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dirty="0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Writes response</a:t>
            </a:r>
            <a:endParaRPr lang="bg-BG" sz="2800" dirty="0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7295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 smtClean="0"/>
          </a:p>
          <a:p>
            <a:pPr marL="0" indent="0" algn="ctr">
              <a:buNone/>
            </a:pPr>
            <a:r>
              <a:rPr lang="en-US" sz="7200" b="1" dirty="0" smtClean="0">
                <a:solidFill>
                  <a:schemeClr val="tx2">
                    <a:lumMod val="75000"/>
                  </a:schemeClr>
                </a:solidFill>
              </a:rPr>
              <a:t>sli.do</a:t>
            </a:r>
            <a:r>
              <a:rPr lang="en-US" sz="6000" b="1" dirty="0"/>
              <a:t/>
            </a:r>
            <a:br>
              <a:rPr lang="en-US" sz="6000" b="1" dirty="0"/>
            </a:br>
            <a:r>
              <a:rPr lang="en-US" sz="11500" b="1" dirty="0" smtClean="0"/>
              <a:t>#</a:t>
            </a:r>
            <a:r>
              <a:rPr lang="en-US" sz="11500" b="1" dirty="0" err="1" smtClean="0"/>
              <a:t>CSharp</a:t>
            </a:r>
            <a:r>
              <a:rPr lang="en-US" sz="11500" b="1" dirty="0" smtClean="0"/>
              <a:t>-Advanced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5223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9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Buffered Streams</a:t>
            </a:r>
            <a:endParaRPr lang="bg-BG" altLang="en-US" smtClean="0"/>
          </a:p>
        </p:txBody>
      </p:sp>
      <p:sp>
        <p:nvSpPr>
          <p:cNvPr id="6359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 smtClean="0"/>
              <a:t>Buffer the data and </a:t>
            </a:r>
            <a:r>
              <a:rPr lang="en-US" altLang="en-US" dirty="0" smtClean="0">
                <a:solidFill>
                  <a:schemeClr val="tx2">
                    <a:lumMod val="75000"/>
                  </a:schemeClr>
                </a:solidFill>
              </a:rPr>
              <a:t>effectively increase performance</a:t>
            </a:r>
          </a:p>
          <a:p>
            <a:pPr>
              <a:defRPr/>
            </a:pPr>
            <a:r>
              <a:rPr lang="en-US" altLang="en-US" dirty="0" smtClean="0"/>
              <a:t>Call for read of even 1 byte makes </a:t>
            </a:r>
            <a:r>
              <a:rPr lang="en-US" altLang="en-US" dirty="0" smtClean="0">
                <a:solidFill>
                  <a:schemeClr val="tx2">
                    <a:lumMod val="75000"/>
                  </a:schemeClr>
                </a:solidFill>
              </a:rPr>
              <a:t>read of more kilobytes </a:t>
            </a:r>
            <a:r>
              <a:rPr lang="en-US" altLang="en-US" dirty="0" smtClean="0"/>
              <a:t>in advance</a:t>
            </a:r>
          </a:p>
          <a:p>
            <a:pPr lvl="1">
              <a:defRPr/>
            </a:pPr>
            <a:r>
              <a:rPr lang="en-US" altLang="en-US" dirty="0" smtClean="0"/>
              <a:t>The stream keeps them in an internal buffer</a:t>
            </a:r>
            <a:endParaRPr lang="bg-BG" altLang="en-US" dirty="0" smtClean="0"/>
          </a:p>
          <a:p>
            <a:pPr>
              <a:defRPr/>
            </a:pPr>
            <a:r>
              <a:rPr lang="en-US" altLang="en-US" dirty="0" smtClean="0"/>
              <a:t>Next read </a:t>
            </a:r>
            <a:r>
              <a:rPr lang="en-US" altLang="en-US" dirty="0" smtClean="0">
                <a:solidFill>
                  <a:schemeClr val="tx2">
                    <a:lumMod val="75000"/>
                  </a:schemeClr>
                </a:solidFill>
              </a:rPr>
              <a:t>returns data </a:t>
            </a:r>
            <a:r>
              <a:rPr lang="en-US" altLang="en-US" dirty="0" smtClean="0"/>
              <a:t>from the </a:t>
            </a:r>
            <a:r>
              <a:rPr lang="en-US" altLang="en-US" dirty="0" smtClean="0">
                <a:solidFill>
                  <a:schemeClr val="tx2">
                    <a:lumMod val="75000"/>
                  </a:schemeClr>
                </a:solidFill>
              </a:rPr>
              <a:t>internal buffer </a:t>
            </a:r>
            <a:r>
              <a:rPr lang="en-US" altLang="en-US" dirty="0" smtClean="0"/>
              <a:t>	</a:t>
            </a:r>
          </a:p>
          <a:p>
            <a:pPr lvl="1">
              <a:defRPr/>
            </a:pPr>
            <a:r>
              <a:rPr lang="en-US" altLang="en-US" dirty="0" smtClean="0"/>
              <a:t>Very fast operation</a:t>
            </a:r>
            <a:endParaRPr lang="bg-BG" altLang="en-US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4314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95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ct val="45000"/>
              </a:spcBef>
              <a:defRPr/>
            </a:pPr>
            <a:r>
              <a:rPr lang="en-US" altLang="en-US" dirty="0" smtClean="0"/>
              <a:t>Written data is stored in internal buffer</a:t>
            </a:r>
          </a:p>
          <a:p>
            <a:pPr lvl="1">
              <a:spcBef>
                <a:spcPct val="45000"/>
              </a:spcBef>
              <a:defRPr/>
            </a:pPr>
            <a:r>
              <a:rPr lang="en-US" altLang="en-US" dirty="0" smtClean="0"/>
              <a:t>Very fast operation</a:t>
            </a:r>
          </a:p>
          <a:p>
            <a:pPr>
              <a:spcBef>
                <a:spcPct val="45000"/>
              </a:spcBef>
              <a:defRPr/>
            </a:pPr>
            <a:r>
              <a:rPr lang="en-US" altLang="en-US" dirty="0" smtClean="0"/>
              <a:t>When buffer </a:t>
            </a:r>
            <a:r>
              <a:rPr lang="en-US" altLang="en-US" dirty="0" smtClean="0">
                <a:solidFill>
                  <a:schemeClr val="tx2">
                    <a:lumMod val="75000"/>
                  </a:schemeClr>
                </a:solidFill>
              </a:rPr>
              <a:t>overloads</a:t>
            </a:r>
            <a:r>
              <a:rPr lang="en-US" altLang="en-US" dirty="0" smtClean="0"/>
              <a:t>:</a:t>
            </a:r>
          </a:p>
          <a:p>
            <a:pPr lvl="1">
              <a:spcBef>
                <a:spcPct val="45000"/>
              </a:spcBef>
              <a:defRPr/>
            </a:pPr>
            <a:r>
              <a:rPr lang="en-US" alt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Flush</a:t>
            </a:r>
            <a:r>
              <a:rPr lang="bg-BG" alt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bg-BG" altLang="en-US" dirty="0" smtClean="0"/>
              <a:t> </a:t>
            </a:r>
            <a:r>
              <a:rPr lang="en-US" altLang="en-US" dirty="0" smtClean="0"/>
              <a:t>is called </a:t>
            </a:r>
          </a:p>
          <a:p>
            <a:pPr lvl="1">
              <a:spcBef>
                <a:spcPct val="45000"/>
              </a:spcBef>
              <a:defRPr/>
            </a:pPr>
            <a:r>
              <a:rPr lang="en-US" altLang="en-US" dirty="0" smtClean="0"/>
              <a:t>The data is sent to its destination</a:t>
            </a:r>
            <a:endParaRPr lang="bg-BG" altLang="en-US" dirty="0" smtClean="0"/>
          </a:p>
          <a:p>
            <a:pPr>
              <a:spcBef>
                <a:spcPct val="45000"/>
              </a:spcBef>
              <a:defRPr/>
            </a:pPr>
            <a:r>
              <a:rPr lang="en-US" altLang="en-US" dirty="0" smtClean="0"/>
              <a:t>In</a:t>
            </a:r>
            <a:r>
              <a:rPr lang="bg-BG" altLang="en-US" dirty="0" smtClean="0"/>
              <a:t> .NET </a:t>
            </a:r>
            <a:r>
              <a:rPr lang="en-US" altLang="en-US" dirty="0" smtClean="0"/>
              <a:t>we use the </a:t>
            </a:r>
            <a:r>
              <a:rPr lang="en-US" alt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System.IO.BufferedStream</a:t>
            </a:r>
            <a:r>
              <a:rPr lang="en-US" altLang="en-US" dirty="0" smtClean="0">
                <a:latin typeface="+mj-lt"/>
              </a:rPr>
              <a:t> </a:t>
            </a:r>
            <a:r>
              <a:rPr lang="en-US" altLang="en-US" dirty="0" smtClean="0"/>
              <a:t>class</a:t>
            </a:r>
            <a:endParaRPr lang="en-US" altLang="en-US" noProof="1" smtClean="0"/>
          </a:p>
        </p:txBody>
      </p:sp>
      <p:sp>
        <p:nvSpPr>
          <p:cNvPr id="6379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Buffered Streams </a:t>
            </a:r>
            <a:r>
              <a:rPr lang="bg-BG" altLang="en-US" smtClean="0"/>
              <a:t>(2)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39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.NET supports special streams</a:t>
            </a:r>
          </a:p>
          <a:p>
            <a:pPr lvl="1"/>
            <a:r>
              <a:rPr lang="en-US" noProof="1" smtClean="0"/>
              <a:t>Work just like normal streams, but provide additional functionality</a:t>
            </a:r>
          </a:p>
          <a:p>
            <a:pPr lvl="2"/>
            <a:r>
              <a:rPr lang="en-US" noProof="1" smtClean="0"/>
              <a:t>E.g.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CryptoStream</a:t>
            </a:r>
            <a:r>
              <a:rPr lang="en-US" noProof="1" smtClean="0">
                <a:latin typeface="+mj-lt"/>
                <a:cs typeface="Consolas" panose="020B0609020204030204" pitchFamily="49" charset="0"/>
              </a:rPr>
              <a:t> encrypts when writing, decrypts when reading</a:t>
            </a:r>
          </a:p>
          <a:p>
            <a:pPr lvl="2"/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GzipStream</a:t>
            </a:r>
            <a:r>
              <a:rPr lang="en-US" noProof="1" smtClean="0">
                <a:latin typeface="+mj-lt"/>
                <a:cs typeface="Consolas" panose="020B0609020204030204" pitchFamily="49" charset="0"/>
              </a:rPr>
              <a:t> compresses/decompresses data</a:t>
            </a:r>
          </a:p>
          <a:p>
            <a:pPr lvl="2"/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PipedStream</a:t>
            </a:r>
            <a:r>
              <a:rPr lang="en-US" noProof="1" smtClean="0">
                <a:solidFill>
                  <a:schemeClr val="tx2">
                    <a:lumMod val="75000"/>
                  </a:schemeClr>
                </a:solidFill>
                <a:latin typeface="+mj-lt"/>
                <a:cs typeface="Consolas" panose="020B0609020204030204" pitchFamily="49" charset="0"/>
              </a:rPr>
              <a:t> </a:t>
            </a:r>
            <a:r>
              <a:rPr lang="en-US" noProof="1" smtClean="0">
                <a:latin typeface="+mj-lt"/>
                <a:cs typeface="Consolas" panose="020B0609020204030204" pitchFamily="49" charset="0"/>
              </a:rPr>
              <a:t>allows reading/writing data across multiple processes</a:t>
            </a:r>
            <a:endParaRPr lang="en-US" noProof="1">
              <a:latin typeface="+mj-lt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Streams</a:t>
            </a:r>
            <a:endParaRPr lang="en-US" dirty="0"/>
          </a:p>
        </p:txBody>
      </p:sp>
      <p:pic>
        <p:nvPicPr>
          <p:cNvPr id="4106" name="Picture 10" descr="http://vakademe.ru/images/main1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6212" y="4742799"/>
            <a:ext cx="16002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 descr="http://i61.tinypic.com/28vq69v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7751" y="4870414"/>
            <a:ext cx="1735715" cy="130178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" descr="C:\Trash\stream.png"/>
          <p:cNvPicPr>
            <a:picLocks noChangeAspect="1" noChangeArrowheads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2817812" y="5162207"/>
            <a:ext cx="2487708" cy="613848"/>
          </a:xfrm>
          <a:prstGeom prst="rect">
            <a:avLst/>
          </a:prstGeom>
          <a:noFill/>
          <a:effectLst>
            <a:softEdge rad="31750"/>
          </a:effectLst>
        </p:spPr>
      </p:pic>
      <p:pic>
        <p:nvPicPr>
          <p:cNvPr id="16" name="Picture 1" descr="C:\Trash\stream.png"/>
          <p:cNvPicPr>
            <a:picLocks noChangeAspect="1" noChangeArrowheads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6821504" y="5147530"/>
            <a:ext cx="2487708" cy="613848"/>
          </a:xfrm>
          <a:prstGeom prst="rect">
            <a:avLst/>
          </a:prstGeom>
          <a:noFill/>
          <a:effectLst>
            <a:softEdge rad="31750"/>
          </a:effectLst>
        </p:spPr>
      </p:pic>
      <p:pic>
        <p:nvPicPr>
          <p:cNvPr id="4112" name="Picture 16" descr="http://cdn.1001freedownloads.com/vector/thumb/72883/document_encrypted_gold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1417" y="4554731"/>
            <a:ext cx="18288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Freeform 20"/>
          <p:cNvSpPr>
            <a:spLocks/>
          </p:cNvSpPr>
          <p:nvPr/>
        </p:nvSpPr>
        <p:spPr bwMode="auto">
          <a:xfrm flipV="1">
            <a:off x="2945581" y="4958954"/>
            <a:ext cx="2232170" cy="6886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177" y="0"/>
              </a:cxn>
            </a:cxnLst>
            <a:rect l="0" t="0" r="r" b="b"/>
            <a:pathLst>
              <a:path w="2177" h="1">
                <a:moveTo>
                  <a:pt x="0" y="0"/>
                </a:moveTo>
                <a:lnTo>
                  <a:pt x="2177" y="0"/>
                </a:lnTo>
              </a:path>
            </a:pathLst>
          </a:custGeom>
          <a:noFill/>
          <a:ln w="254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stealth" w="lg" len="lg"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9" name="Freeform 20"/>
          <p:cNvSpPr>
            <a:spLocks/>
          </p:cNvSpPr>
          <p:nvPr/>
        </p:nvSpPr>
        <p:spPr bwMode="auto">
          <a:xfrm flipV="1">
            <a:off x="6949273" y="4939147"/>
            <a:ext cx="2232170" cy="6886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177" y="0"/>
              </a:cxn>
            </a:cxnLst>
            <a:rect l="0" t="0" r="r" b="b"/>
            <a:pathLst>
              <a:path w="2177" h="1">
                <a:moveTo>
                  <a:pt x="0" y="0"/>
                </a:moveTo>
                <a:lnTo>
                  <a:pt x="2177" y="0"/>
                </a:lnTo>
              </a:path>
            </a:pathLst>
          </a:custGeom>
          <a:noFill/>
          <a:ln w="254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stealth" w="lg" len="lg"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088343" y="4475449"/>
            <a:ext cx="221871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smtClean="0"/>
              <a:t>Input Stream</a:t>
            </a:r>
            <a:endParaRPr lang="en-US" sz="2500" dirty="0"/>
          </a:p>
        </p:txBody>
      </p:sp>
      <p:sp>
        <p:nvSpPr>
          <p:cNvPr id="21" name="TextBox 20"/>
          <p:cNvSpPr txBox="1"/>
          <p:nvPr/>
        </p:nvSpPr>
        <p:spPr>
          <a:xfrm>
            <a:off x="7018179" y="4508412"/>
            <a:ext cx="260107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smtClean="0"/>
              <a:t>Output Stream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1852837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Streams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6146" name="Picture 2" descr="http://www.planetware.com/photos-large/USNY/new-york-niagara-falls-state-park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7412" y="1524000"/>
            <a:ext cx="4876800" cy="325120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8498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5562600"/>
            <a:ext cx="8938472" cy="820600"/>
          </a:xfrm>
        </p:spPr>
        <p:txBody>
          <a:bodyPr/>
          <a:lstStyle/>
          <a:p>
            <a:r>
              <a:rPr lang="en-US" dirty="0" smtClean="0"/>
              <a:t>Exercises in Class</a:t>
            </a:r>
            <a:endParaRPr lang="en-US" dirty="0"/>
          </a:p>
        </p:txBody>
      </p:sp>
      <p:pic>
        <p:nvPicPr>
          <p:cNvPr id="1028" name="Picture 4" descr="https://lh5.googleusercontent.com/-hEKQOWAu9VU/U4Ru_nV7_PI/AAAAAAAAIH8/EwutAZyzJA8/w1044-h587-no/DSC0668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7484" y="1143000"/>
            <a:ext cx="7215928" cy="4057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4443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bg-BG" dirty="0"/>
          </a:p>
        </p:txBody>
      </p:sp>
      <p:sp>
        <p:nvSpPr>
          <p:cNvPr id="43417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sz="3600" dirty="0" smtClean="0">
                <a:solidFill>
                  <a:schemeClr val="tx2">
                    <a:lumMod val="75000"/>
                  </a:schemeClr>
                </a:solidFill>
              </a:rPr>
              <a:t>Streams</a:t>
            </a:r>
            <a:r>
              <a:rPr lang="en-US" sz="3600" dirty="0" smtClean="0"/>
              <a:t> are ordered </a:t>
            </a:r>
            <a:r>
              <a:rPr lang="en-US" sz="3600" dirty="0" smtClean="0">
                <a:solidFill>
                  <a:schemeClr val="tx2">
                    <a:lumMod val="75000"/>
                  </a:schemeClr>
                </a:solidFill>
              </a:rPr>
              <a:t>sequences of bytes</a:t>
            </a:r>
            <a:endParaRPr lang="en-US" dirty="0" smtClean="0">
              <a:solidFill>
                <a:schemeClr val="tx2">
                  <a:lumMod val="75000"/>
                </a:schemeClr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noProof="1" smtClean="0"/>
              <a:t>Serve as I/O mechanisms</a:t>
            </a:r>
          </a:p>
          <a:p>
            <a:pPr lvl="1">
              <a:lnSpc>
                <a:spcPct val="100000"/>
              </a:lnSpc>
            </a:pPr>
            <a:r>
              <a:rPr lang="en-US" noProof="1" smtClean="0"/>
              <a:t>Can be read or written to (or both)</a:t>
            </a:r>
          </a:p>
          <a:p>
            <a:pPr lvl="1">
              <a:lnSpc>
                <a:spcPct val="100000"/>
              </a:lnSpc>
            </a:pPr>
            <a:r>
              <a:rPr lang="en-US" noProof="1" smtClean="0"/>
              <a:t>Can have any nature – file, network, memory, </a:t>
            </a:r>
          </a:p>
          <a:p>
            <a:pPr marL="377887" lvl="1" indent="0">
              <a:lnSpc>
                <a:spcPct val="100000"/>
              </a:lnSpc>
              <a:buNone/>
            </a:pPr>
            <a:r>
              <a:rPr lang="en-US" noProof="1" smtClean="0"/>
              <a:t>device, etc.</a:t>
            </a:r>
          </a:p>
          <a:p>
            <a:pPr>
              <a:lnSpc>
                <a:spcPct val="100000"/>
              </a:lnSpc>
            </a:pPr>
            <a:r>
              <a:rPr lang="en-US" noProof="1" smtClean="0"/>
              <a:t>Reader and writers facilitate the work with streams by providing additional functionality (e.g. reading entire lines at once)</a:t>
            </a:r>
          </a:p>
          <a:p>
            <a:pPr>
              <a:lnSpc>
                <a:spcPct val="100000"/>
              </a:lnSpc>
            </a:pPr>
            <a:r>
              <a:rPr lang="en-US" noProof="1" smtClean="0"/>
              <a:t>Always close streams by putting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using(…)</a:t>
            </a:r>
            <a:r>
              <a:rPr lang="en-US" b="1" noProof="1" smtClean="0">
                <a:latin typeface="+mj-lt"/>
                <a:cs typeface="Consolas" panose="020B0609020204030204" pitchFamily="49" charset="0"/>
              </a:rPr>
              <a:t> </a:t>
            </a:r>
            <a:r>
              <a:rPr lang="en-US" noProof="1" smtClean="0">
                <a:latin typeface="+mj-lt"/>
                <a:cs typeface="Consolas" panose="020B0609020204030204" pitchFamily="49" charset="0"/>
              </a:rPr>
              <a:t>or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try-finally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 smtClean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36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35</a:t>
            </a:fld>
            <a:endParaRPr lang="en-US" dirty="0"/>
          </a:p>
        </p:txBody>
      </p:sp>
      <p:pic>
        <p:nvPicPr>
          <p:cNvPr id="6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1412" y="1447800"/>
            <a:ext cx="2819400" cy="2091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3407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4" name="Picture 2" descr="http://hipwader.com/images/goodlookingrun.jpg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4341812" y="1371600"/>
            <a:ext cx="3333750" cy="32646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30082" name="Rectangle 2"/>
          <p:cNvSpPr>
            <a:spLocks noGrp="1" noChangeArrowheads="1"/>
          </p:cNvSpPr>
          <p:nvPr>
            <p:ph type="title"/>
          </p:nvPr>
        </p:nvSpPr>
        <p:spPr>
          <a:xfrm>
            <a:off x="1446212" y="4786800"/>
            <a:ext cx="8938472" cy="9868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What </a:t>
            </a:r>
            <a:r>
              <a:rPr lang="en-US" dirty="0" smtClean="0"/>
              <a:t>Is Stream</a:t>
            </a:r>
            <a:r>
              <a:rPr lang="en-US" dirty="0"/>
              <a:t>?</a:t>
            </a:r>
            <a:endParaRPr lang="bg-BG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Streams Basic Concepts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06899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 marL="0" marR="0" lvl="0" indent="0" algn="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8452FF4-89E3-4D1B-9927-2DBDC00E58D7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2803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Streams</a:t>
            </a:r>
            <a:r>
              <a:rPr lang="en-US" dirty="0"/>
              <a:t> are used to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transfer data</a:t>
            </a:r>
          </a:p>
          <a:p>
            <a:pPr>
              <a:lnSpc>
                <a:spcPct val="100000"/>
              </a:lnSpc>
            </a:pPr>
            <a:r>
              <a:rPr lang="en-US" dirty="0"/>
              <a:t>We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open a stream</a:t>
            </a:r>
            <a:r>
              <a:rPr lang="en-US" dirty="0"/>
              <a:t> to: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Read</a:t>
            </a:r>
            <a:r>
              <a:rPr lang="en-US" dirty="0"/>
              <a:t> a file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Write</a:t>
            </a:r>
            <a:r>
              <a:rPr lang="en-US" dirty="0"/>
              <a:t> to a file</a:t>
            </a:r>
          </a:p>
        </p:txBody>
      </p:sp>
      <p:sp>
        <p:nvSpPr>
          <p:cNvPr id="428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Stream?</a:t>
            </a:r>
            <a:endParaRPr lang="bg-BG" dirty="0"/>
          </a:p>
        </p:txBody>
      </p:sp>
      <p:grpSp>
        <p:nvGrpSpPr>
          <p:cNvPr id="4" name="Group 3"/>
          <p:cNvGrpSpPr/>
          <p:nvPr/>
        </p:nvGrpSpPr>
        <p:grpSpPr>
          <a:xfrm>
            <a:off x="2184964" y="4191000"/>
            <a:ext cx="7818897" cy="1668515"/>
            <a:chOff x="2092267" y="3936298"/>
            <a:chExt cx="7818897" cy="1668515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92267" y="3958979"/>
              <a:ext cx="1944745" cy="161782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49472" y="3936298"/>
              <a:ext cx="1761692" cy="1668515"/>
            </a:xfrm>
            <a:prstGeom prst="rect">
              <a:avLst/>
            </a:prstGeom>
          </p:spPr>
        </p:pic>
        <p:sp>
          <p:nvSpPr>
            <p:cNvPr id="13" name="Text Placeholder 5"/>
            <p:cNvSpPr txBox="1">
              <a:spLocks/>
            </p:cNvSpPr>
            <p:nvPr/>
          </p:nvSpPr>
          <p:spPr>
            <a:xfrm>
              <a:off x="4426082" y="4704961"/>
              <a:ext cx="3334319" cy="854246"/>
            </a:xfrm>
            <a:prstGeom prst="round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vert="horz" wrap="square" lIns="144000" tIns="108000" rIns="144000" bIns="108000" rtlCol="0">
              <a:spAutoFit/>
            </a:bodyPr>
            <a:lstStyle>
              <a:lvl1pPr inden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2B254"/>
                </a:buClr>
                <a:buSzPct val="100000"/>
                <a:buFont typeface="Wingdings" panose="05000000000000000000" pitchFamily="2" charset="2"/>
                <a:buNone/>
                <a:defRPr lang="en-US" b="1" noProof="1" smtClean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defRPr>
              </a:lvl1pPr>
              <a:lvl2pPr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§"/>
                <a:defRPr sz="3200" b="0"/>
              </a:lvl2pPr>
              <a:lvl3pPr marL="914240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F9A1D"/>
                </a:buClr>
                <a:buSzPct val="80000"/>
                <a:buFont typeface="Wingdings" panose="05000000000000000000" pitchFamily="2" charset="2"/>
                <a:buChar char="§"/>
                <a:defRPr sz="3000" b="0"/>
              </a:lvl3pPr>
              <a:lvl4pPr marL="1218987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D9411"/>
                </a:buClr>
                <a:buSzPct val="80000"/>
                <a:buFont typeface="Wingdings" panose="05000000000000000000" pitchFamily="2" charset="2"/>
                <a:buChar char="§"/>
                <a:defRPr sz="2800" b="0"/>
              </a:lvl4pPr>
              <a:lvl5pPr marL="1523733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28D10"/>
                </a:buClr>
                <a:buSzPct val="80000"/>
                <a:buFont typeface="Wingdings" panose="05000000000000000000" pitchFamily="2" charset="2"/>
                <a:buChar char="§"/>
                <a:defRPr sz="2600" b="0"/>
              </a:lvl5pPr>
              <a:lvl6pPr marL="182848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6pPr>
              <a:lvl7pPr marL="2133227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7pPr>
              <a:lvl8pPr marL="2437972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8pPr>
              <a:lvl9pPr marL="274272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9pPr>
            </a:lstStyle>
            <a:p>
              <a:pPr marL="0" marR="0" lvl="0" indent="0" algn="ctr" defTabSz="1218987" rtl="0" eaLnBrk="1" fontAlgn="t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2B254"/>
                </a:buClr>
                <a:buSzPct val="100000"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sz="3600" b="1" i="0" u="none" strike="noStrike" kern="1200" cap="none" spc="0" normalizeH="0" baseline="0" noProof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itchFamily="49" charset="0"/>
                  <a:ea typeface="+mn-ea"/>
                </a:rPr>
                <a:t>Stream</a:t>
              </a:r>
              <a:endParaRPr kumimoji="0" lang="bg-BG" sz="3600" b="0" i="0" u="none" strike="noStrike" kern="120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itchFamily="49" charset="0"/>
                <a:ea typeface="+mn-ea"/>
              </a:endParaRPr>
            </a:p>
          </p:txBody>
        </p:sp>
        <p:sp>
          <p:nvSpPr>
            <p:cNvPr id="2" name="Arrow: Right 1"/>
            <p:cNvSpPr/>
            <p:nvPr/>
          </p:nvSpPr>
          <p:spPr>
            <a:xfrm>
              <a:off x="4021684" y="4114800"/>
              <a:ext cx="4069254" cy="501303"/>
            </a:xfrm>
            <a:prstGeom prst="rightArrow">
              <a:avLst>
                <a:gd name="adj1" fmla="val 78290"/>
                <a:gd name="adj2" fmla="val 61316"/>
              </a:avLst>
            </a:prstGeom>
            <a:solidFill>
              <a:schemeClr val="tx1"/>
            </a:solidFill>
            <a:ln w="3175">
              <a:solidFill>
                <a:schemeClr val="tx1"/>
              </a:solidFill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1100 1001 1001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8179243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0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0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0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 marL="0" marR="0" lvl="0" indent="0" algn="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8452FF4-89E3-4D1B-9927-2DBDC00E58D7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29059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Two fundamental types</a:t>
            </a:r>
            <a:r>
              <a:rPr lang="en-US" dirty="0"/>
              <a:t> of streams:</a:t>
            </a:r>
          </a:p>
          <a:p>
            <a:pPr lvl="1">
              <a:lnSpc>
                <a:spcPct val="100000"/>
              </a:lnSpc>
            </a:pPr>
            <a:endParaRPr lang="en-US" dirty="0"/>
          </a:p>
        </p:txBody>
      </p:sp>
      <p:sp>
        <p:nvSpPr>
          <p:cNvPr id="429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Streams Basics</a:t>
            </a:r>
            <a:endParaRPr lang="bg-BG" dirty="0"/>
          </a:p>
        </p:txBody>
      </p:sp>
      <p:grpSp>
        <p:nvGrpSpPr>
          <p:cNvPr id="2" name="Group 1"/>
          <p:cNvGrpSpPr/>
          <p:nvPr/>
        </p:nvGrpSpPr>
        <p:grpSpPr>
          <a:xfrm>
            <a:off x="2774817" y="2514600"/>
            <a:ext cx="6639190" cy="1219200"/>
            <a:chOff x="1827212" y="2492681"/>
            <a:chExt cx="6639190" cy="1219200"/>
          </a:xfrm>
        </p:grpSpPr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27212" y="2492681"/>
              <a:ext cx="1427634" cy="1182157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73147" y="2492681"/>
              <a:ext cx="1293255" cy="1219200"/>
            </a:xfrm>
            <a:prstGeom prst="rect">
              <a:avLst/>
            </a:prstGeom>
          </p:spPr>
        </p:pic>
        <p:sp>
          <p:nvSpPr>
            <p:cNvPr id="29" name="Text Placeholder 5"/>
            <p:cNvSpPr txBox="1">
              <a:spLocks/>
            </p:cNvSpPr>
            <p:nvPr/>
          </p:nvSpPr>
          <p:spPr>
            <a:xfrm>
              <a:off x="3594121" y="3037777"/>
              <a:ext cx="3239751" cy="649935"/>
            </a:xfrm>
            <a:prstGeom prst="round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vert="horz" wrap="square" lIns="144000" tIns="108000" rIns="144000" bIns="108000" rtlCol="0">
              <a:spAutoFit/>
            </a:bodyPr>
            <a:lstStyle>
              <a:lvl1pPr inden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2B254"/>
                </a:buClr>
                <a:buSzPct val="100000"/>
                <a:buFont typeface="Wingdings" panose="05000000000000000000" pitchFamily="2" charset="2"/>
                <a:buNone/>
                <a:defRPr lang="en-US" b="1" noProof="1" smtClean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defRPr>
              </a:lvl1pPr>
              <a:lvl2pPr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§"/>
                <a:defRPr sz="3200" b="0"/>
              </a:lvl2pPr>
              <a:lvl3pPr marL="914240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F9A1D"/>
                </a:buClr>
                <a:buSzPct val="80000"/>
                <a:buFont typeface="Wingdings" panose="05000000000000000000" pitchFamily="2" charset="2"/>
                <a:buChar char="§"/>
                <a:defRPr sz="3000" b="0"/>
              </a:lvl3pPr>
              <a:lvl4pPr marL="1218987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D9411"/>
                </a:buClr>
                <a:buSzPct val="80000"/>
                <a:buFont typeface="Wingdings" panose="05000000000000000000" pitchFamily="2" charset="2"/>
                <a:buChar char="§"/>
                <a:defRPr sz="2800" b="0"/>
              </a:lvl4pPr>
              <a:lvl5pPr marL="1523733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28D10"/>
                </a:buClr>
                <a:buSzPct val="80000"/>
                <a:buFont typeface="Wingdings" panose="05000000000000000000" pitchFamily="2" charset="2"/>
                <a:buChar char="§"/>
                <a:defRPr sz="2600" b="0"/>
              </a:lvl5pPr>
              <a:lvl6pPr marL="182848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6pPr>
              <a:lvl7pPr marL="2133227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7pPr>
              <a:lvl8pPr marL="2437972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8pPr>
              <a:lvl9pPr marL="274272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9pPr>
            </a:lstStyle>
            <a:p>
              <a:pPr marL="0" marR="0" lvl="0" indent="0" algn="ctr" defTabSz="1218987" rtl="0" eaLnBrk="1" fontAlgn="t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2B254"/>
                </a:buClr>
                <a:buSzPct val="100000"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itchFamily="49" charset="0"/>
                  <a:ea typeface="+mn-ea"/>
                </a:rPr>
                <a:t>Input Stream</a:t>
              </a:r>
              <a:endParaRPr kumimoji="0" lang="bg-BG" sz="2400" b="0" i="0" u="none" strike="noStrike" kern="120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itchFamily="49" charset="0"/>
                <a:ea typeface="+mn-ea"/>
              </a:endParaRPr>
            </a:p>
          </p:txBody>
        </p:sp>
        <p:sp>
          <p:nvSpPr>
            <p:cNvPr id="30" name="Arrow: Right 29"/>
            <p:cNvSpPr/>
            <p:nvPr/>
          </p:nvSpPr>
          <p:spPr>
            <a:xfrm>
              <a:off x="3243593" y="2543535"/>
              <a:ext cx="3841419" cy="429314"/>
            </a:xfrm>
            <a:prstGeom prst="rightArrow">
              <a:avLst>
                <a:gd name="adj1" fmla="val 52555"/>
                <a:gd name="adj2" fmla="val 97345"/>
              </a:avLst>
            </a:prstGeom>
            <a:solidFill>
              <a:schemeClr val="tx1"/>
            </a:solidFill>
            <a:ln w="3175">
              <a:solidFill>
                <a:schemeClr val="tx1"/>
              </a:solidFill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1100 1001 1001</a:t>
              </a:r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2774817" y="4495800"/>
            <a:ext cx="6639190" cy="1219200"/>
            <a:chOff x="1827212" y="2492681"/>
            <a:chExt cx="6639190" cy="1219200"/>
          </a:xfrm>
        </p:grpSpPr>
        <p:pic>
          <p:nvPicPr>
            <p:cNvPr id="57" name="Picture 5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27212" y="2492681"/>
              <a:ext cx="1427634" cy="1182157"/>
            </a:xfrm>
            <a:prstGeom prst="rect">
              <a:avLst/>
            </a:prstGeom>
          </p:spPr>
        </p:pic>
        <p:pic>
          <p:nvPicPr>
            <p:cNvPr id="58" name="Picture 5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73147" y="2492681"/>
              <a:ext cx="1293255" cy="1219200"/>
            </a:xfrm>
            <a:prstGeom prst="rect">
              <a:avLst/>
            </a:prstGeom>
          </p:spPr>
        </p:pic>
        <p:sp>
          <p:nvSpPr>
            <p:cNvPr id="59" name="Text Placeholder 5"/>
            <p:cNvSpPr txBox="1">
              <a:spLocks/>
            </p:cNvSpPr>
            <p:nvPr/>
          </p:nvSpPr>
          <p:spPr>
            <a:xfrm>
              <a:off x="3594121" y="3037777"/>
              <a:ext cx="3239751" cy="649935"/>
            </a:xfrm>
            <a:prstGeom prst="round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vert="horz" wrap="square" lIns="144000" tIns="108000" rIns="144000" bIns="108000" rtlCol="0">
              <a:spAutoFit/>
            </a:bodyPr>
            <a:lstStyle>
              <a:lvl1pPr inden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2B254"/>
                </a:buClr>
                <a:buSzPct val="100000"/>
                <a:buFont typeface="Wingdings" panose="05000000000000000000" pitchFamily="2" charset="2"/>
                <a:buNone/>
                <a:defRPr lang="en-US" b="1" noProof="1" smtClean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defRPr>
              </a:lvl1pPr>
              <a:lvl2pPr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§"/>
                <a:defRPr sz="3200" b="0"/>
              </a:lvl2pPr>
              <a:lvl3pPr marL="914240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F9A1D"/>
                </a:buClr>
                <a:buSzPct val="80000"/>
                <a:buFont typeface="Wingdings" panose="05000000000000000000" pitchFamily="2" charset="2"/>
                <a:buChar char="§"/>
                <a:defRPr sz="3000" b="0"/>
              </a:lvl3pPr>
              <a:lvl4pPr marL="1218987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D9411"/>
                </a:buClr>
                <a:buSzPct val="80000"/>
                <a:buFont typeface="Wingdings" panose="05000000000000000000" pitchFamily="2" charset="2"/>
                <a:buChar char="§"/>
                <a:defRPr sz="2800" b="0"/>
              </a:lvl4pPr>
              <a:lvl5pPr marL="1523733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28D10"/>
                </a:buClr>
                <a:buSzPct val="80000"/>
                <a:buFont typeface="Wingdings" panose="05000000000000000000" pitchFamily="2" charset="2"/>
                <a:buChar char="§"/>
                <a:defRPr sz="2600" b="0"/>
              </a:lvl5pPr>
              <a:lvl6pPr marL="182848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6pPr>
              <a:lvl7pPr marL="2133227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7pPr>
              <a:lvl8pPr marL="2437972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8pPr>
              <a:lvl9pPr marL="274272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9pPr>
            </a:lstStyle>
            <a:p>
              <a:pPr marL="0" marR="0" lvl="0" indent="0" algn="ctr" defTabSz="1218987" rtl="0" eaLnBrk="1" fontAlgn="t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2B254"/>
                </a:buClr>
                <a:buSzPct val="100000"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GB" sz="2400" b="1" i="0" u="none" strike="noStrike" kern="1200" cap="none" spc="0" normalizeH="0" baseline="0" noProof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itchFamily="49" charset="0"/>
                  <a:ea typeface="+mn-ea"/>
                </a:rPr>
                <a:t>Output</a:t>
              </a:r>
              <a:r>
                <a:rPr kumimoji="0" lang="en-US" sz="2400" b="1" i="0" u="none" strike="noStrike" kern="1200" cap="none" spc="0" normalizeH="0" baseline="0" noProof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itchFamily="49" charset="0"/>
                  <a:ea typeface="+mn-ea"/>
                </a:rPr>
                <a:t> Stream</a:t>
              </a:r>
              <a:endParaRPr kumimoji="0" lang="bg-BG" sz="2400" b="0" i="0" u="none" strike="noStrike" kern="120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itchFamily="49" charset="0"/>
                <a:ea typeface="+mn-ea"/>
              </a:endParaRPr>
            </a:p>
          </p:txBody>
        </p:sp>
        <p:sp>
          <p:nvSpPr>
            <p:cNvPr id="60" name="Arrow: Right 59"/>
            <p:cNvSpPr/>
            <p:nvPr/>
          </p:nvSpPr>
          <p:spPr>
            <a:xfrm flipH="1">
              <a:off x="3243592" y="2505555"/>
              <a:ext cx="3841419" cy="467293"/>
            </a:xfrm>
            <a:prstGeom prst="rightArrow">
              <a:avLst>
                <a:gd name="adj1" fmla="val 52555"/>
                <a:gd name="adj2" fmla="val 97345"/>
              </a:avLst>
            </a:prstGeom>
            <a:solidFill>
              <a:schemeClr val="tx1"/>
            </a:solidFill>
            <a:ln w="3175">
              <a:solidFill>
                <a:schemeClr val="tx1"/>
              </a:solidFill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1100 1001 1001</a:t>
              </a:r>
            </a:p>
          </p:txBody>
        </p:sp>
      </p:grpSp>
      <p:sp>
        <p:nvSpPr>
          <p:cNvPr id="61" name="AutoShape 6"/>
          <p:cNvSpPr>
            <a:spLocks noChangeArrowheads="1"/>
          </p:cNvSpPr>
          <p:nvPr/>
        </p:nvSpPr>
        <p:spPr bwMode="auto">
          <a:xfrm>
            <a:off x="7546976" y="996078"/>
            <a:ext cx="3333847" cy="1163418"/>
          </a:xfrm>
          <a:prstGeom prst="wedgeRoundRectCallout">
            <a:avLst>
              <a:gd name="adj1" fmla="val -90829"/>
              <a:gd name="adj2" fmla="val 8341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Streams are unidirectional!</a:t>
            </a:r>
            <a:endParaRPr kumimoji="0" lang="bg-BG" sz="3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429831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42905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Streams</a:t>
            </a:r>
            <a:r>
              <a:rPr lang="en-US" dirty="0"/>
              <a:t> are </a:t>
            </a:r>
            <a:r>
              <a:rPr lang="en-US" dirty="0" smtClean="0"/>
              <a:t>means for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transferring</a:t>
            </a:r>
            <a:r>
              <a:rPr lang="en-US" dirty="0" smtClean="0"/>
              <a:t> (reading and writing) </a:t>
            </a:r>
            <a:r>
              <a:rPr lang="en-US" dirty="0"/>
              <a:t>data into and from devices</a:t>
            </a:r>
          </a:p>
          <a:p>
            <a:pPr>
              <a:lnSpc>
                <a:spcPct val="100000"/>
              </a:lnSpc>
            </a:pPr>
            <a:r>
              <a:rPr lang="en-US" dirty="0"/>
              <a:t>Streams are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ordered sequences of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bytes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Provide </a:t>
            </a:r>
            <a:r>
              <a:rPr lang="en-US" dirty="0"/>
              <a:t>consecutive </a:t>
            </a:r>
            <a:r>
              <a:rPr lang="en-US" dirty="0" smtClean="0"/>
              <a:t>access to its </a:t>
            </a:r>
            <a:r>
              <a:rPr lang="en-US" dirty="0"/>
              <a:t>elements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Different types of streams </a:t>
            </a:r>
            <a:r>
              <a:rPr lang="en-US" dirty="0" smtClean="0"/>
              <a:t>are available to access different data sources: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File access, network access, memory streams and others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Streams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are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opened </a:t>
            </a:r>
            <a:r>
              <a:rPr lang="en-US" dirty="0"/>
              <a:t>before using </a:t>
            </a:r>
            <a:r>
              <a:rPr lang="en-US" dirty="0" smtClean="0"/>
              <a:t>them </a:t>
            </a:r>
            <a:r>
              <a:rPr lang="en-US" dirty="0"/>
              <a:t>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closed after that</a:t>
            </a:r>
            <a:endParaRPr lang="bg-BG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29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Streams </a:t>
            </a:r>
            <a:r>
              <a:rPr lang="en-US" dirty="0"/>
              <a:t>Basics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5996998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>
              <a:spcBef>
                <a:spcPts val="2400"/>
              </a:spcBef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Position</a:t>
            </a:r>
            <a:r>
              <a:rPr lang="en-US" dirty="0" smtClean="0"/>
              <a:t> is the current position in the stream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Buffer</a:t>
            </a:r>
            <a:r>
              <a:rPr lang="en-US" dirty="0"/>
              <a:t> keeps the current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position + n</a:t>
            </a:r>
            <a:r>
              <a:rPr lang="en-US" dirty="0" smtClean="0"/>
              <a:t> </a:t>
            </a:r>
            <a:r>
              <a:rPr lang="en-US" dirty="0"/>
              <a:t>bytes of the </a:t>
            </a:r>
            <a:r>
              <a:rPr lang="en-US" dirty="0" smtClean="0"/>
              <a:t>stream</a:t>
            </a:r>
            <a:endParaRPr lang="en-US" dirty="0"/>
          </a:p>
        </p:txBody>
      </p:sp>
      <p:sp>
        <p:nvSpPr>
          <p:cNvPr id="429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Stream – Example</a:t>
            </a:r>
            <a:endParaRPr lang="bg-BG" dirty="0"/>
          </a:p>
        </p:txBody>
      </p:sp>
      <p:sp>
        <p:nvSpPr>
          <p:cNvPr id="5" name="Rectangle 27"/>
          <p:cNvSpPr>
            <a:spLocks noChangeArrowheads="1"/>
          </p:cNvSpPr>
          <p:nvPr/>
        </p:nvSpPr>
        <p:spPr bwMode="auto">
          <a:xfrm>
            <a:off x="1554162" y="1971126"/>
            <a:ext cx="8686800" cy="1185798"/>
          </a:xfrm>
          <a:prstGeom prst="rect">
            <a:avLst/>
          </a:prstGeom>
          <a:solidFill>
            <a:schemeClr val="bg1">
              <a:alpha val="20000"/>
            </a:schemeClr>
          </a:solidFill>
          <a:ln w="9525" cap="rnd" algn="ctr">
            <a:solidFill>
              <a:schemeClr val="accent5">
                <a:lumMod val="20000"/>
                <a:lumOff val="80000"/>
              </a:schemeClr>
            </a:solidFill>
            <a:prstDash val="sysDot"/>
            <a:round/>
            <a:headEnd/>
            <a:tailEnd/>
          </a:ln>
          <a:effectLst>
            <a:outerShdw dist="17961" dir="2700000" algn="ctr" rotWithShape="0">
              <a:srgbClr val="FFFFFF"/>
            </a:outerShdw>
          </a:effec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6" name="Text Box 18"/>
          <p:cNvSpPr txBox="1">
            <a:spLocks noChangeArrowheads="1"/>
          </p:cNvSpPr>
          <p:nvPr/>
        </p:nvSpPr>
        <p:spPr bwMode="auto">
          <a:xfrm>
            <a:off x="1782762" y="1971125"/>
            <a:ext cx="8167800" cy="5232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lnSpc>
                <a:spcPct val="100000"/>
              </a:lnSpc>
            </a:pPr>
            <a:r>
              <a:rPr lang="en-US" sz="2800" b="1" dirty="0" smtClean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F    </a:t>
            </a:r>
            <a:r>
              <a:rPr lang="en-US" sz="2800" b="1" noProof="1" smtClean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   l</a:t>
            </a:r>
            <a:r>
              <a:rPr lang="en-US" sz="2800" b="1" dirty="0" smtClean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e    s        a    n   d</a:t>
            </a:r>
            <a:endParaRPr lang="bg-BG" sz="2800" b="1" dirty="0">
              <a:solidFill>
                <a:schemeClr val="tx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graphicFrame>
        <p:nvGraphicFramePr>
          <p:cNvPr id="7" name="Group 13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36966051"/>
              </p:ext>
            </p:extLst>
          </p:nvPr>
        </p:nvGraphicFramePr>
        <p:xfrm>
          <a:off x="1827212" y="2507699"/>
          <a:ext cx="8108946" cy="496824"/>
        </p:xfrm>
        <a:graphic>
          <a:graphicData uri="http://schemas.openxmlformats.org/drawingml/2006/table">
            <a:tbl>
              <a:tblPr/>
              <a:tblGrid>
                <a:gridCol w="9009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09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009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0099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0099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0099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0099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0099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0099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683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46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69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6c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65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73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20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61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6e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64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" name="Left Brace 2"/>
          <p:cNvSpPr/>
          <p:nvPr/>
        </p:nvSpPr>
        <p:spPr>
          <a:xfrm rot="5400000">
            <a:off x="5651163" y="-2261001"/>
            <a:ext cx="430999" cy="8001002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5103812" y="852388"/>
            <a:ext cx="2057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Length = 9</a:t>
            </a:r>
            <a:endParaRPr lang="en-US" sz="2800" dirty="0"/>
          </a:p>
        </p:txBody>
      </p:sp>
      <p:sp>
        <p:nvSpPr>
          <p:cNvPr id="2" name="Down Arrow 1"/>
          <p:cNvSpPr/>
          <p:nvPr/>
        </p:nvSpPr>
        <p:spPr>
          <a:xfrm rot="10800000">
            <a:off x="2132012" y="3284676"/>
            <a:ext cx="304800" cy="372879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9" name="TextBox 8"/>
          <p:cNvSpPr txBox="1"/>
          <p:nvPr/>
        </p:nvSpPr>
        <p:spPr>
          <a:xfrm>
            <a:off x="416230" y="3158983"/>
            <a:ext cx="13787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Position</a:t>
            </a:r>
            <a:endParaRPr lang="en-US" sz="2800" dirty="0"/>
          </a:p>
        </p:txBody>
      </p:sp>
      <p:graphicFrame>
        <p:nvGraphicFramePr>
          <p:cNvPr id="12" name="Group 13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10243770"/>
              </p:ext>
            </p:extLst>
          </p:nvPr>
        </p:nvGraphicFramePr>
        <p:xfrm>
          <a:off x="1782762" y="4141196"/>
          <a:ext cx="1620158" cy="496824"/>
        </p:xfrm>
        <a:graphic>
          <a:graphicData uri="http://schemas.openxmlformats.org/drawingml/2006/table">
            <a:tbl>
              <a:tblPr/>
              <a:tblGrid>
                <a:gridCol w="8100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00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83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46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69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403963" y="4114800"/>
            <a:ext cx="13787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Buffer</a:t>
            </a:r>
            <a:endParaRPr lang="en-US" sz="2800" dirty="0"/>
          </a:p>
        </p:txBody>
      </p:sp>
      <p:graphicFrame>
        <p:nvGraphicFramePr>
          <p:cNvPr id="18" name="Group 13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17593387"/>
              </p:ext>
            </p:extLst>
          </p:nvPr>
        </p:nvGraphicFramePr>
        <p:xfrm>
          <a:off x="3679788" y="4139137"/>
          <a:ext cx="1620158" cy="496824"/>
        </p:xfrm>
        <a:graphic>
          <a:graphicData uri="http://schemas.openxmlformats.org/drawingml/2006/table">
            <a:tbl>
              <a:tblPr/>
              <a:tblGrid>
                <a:gridCol w="8100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00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83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6c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65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1" name="Group 13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06173922"/>
              </p:ext>
            </p:extLst>
          </p:nvPr>
        </p:nvGraphicFramePr>
        <p:xfrm>
          <a:off x="5484812" y="4141196"/>
          <a:ext cx="1620158" cy="496824"/>
        </p:xfrm>
        <a:graphic>
          <a:graphicData uri="http://schemas.openxmlformats.org/drawingml/2006/table">
            <a:tbl>
              <a:tblPr/>
              <a:tblGrid>
                <a:gridCol w="8100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00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83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73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20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2" name="Group 13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30445688"/>
              </p:ext>
            </p:extLst>
          </p:nvPr>
        </p:nvGraphicFramePr>
        <p:xfrm>
          <a:off x="7389812" y="4141196"/>
          <a:ext cx="1620158" cy="496824"/>
        </p:xfrm>
        <a:graphic>
          <a:graphicData uri="http://schemas.openxmlformats.org/drawingml/2006/table">
            <a:tbl>
              <a:tblPr/>
              <a:tblGrid>
                <a:gridCol w="8100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00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83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61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6e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3" name="Group 13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61738765"/>
              </p:ext>
            </p:extLst>
          </p:nvPr>
        </p:nvGraphicFramePr>
        <p:xfrm>
          <a:off x="9218612" y="4141196"/>
          <a:ext cx="1620158" cy="496824"/>
        </p:xfrm>
        <a:graphic>
          <a:graphicData uri="http://schemas.openxmlformats.org/drawingml/2006/table">
            <a:tbl>
              <a:tblPr/>
              <a:tblGrid>
                <a:gridCol w="8100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00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83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64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2">
                            <a:lumMod val="9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57044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0141E-6 1.48148E-6 L 0.15004 1.48148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502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5004 1.48148E-6 L 0.29383 0.00046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89" y="23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9383 0.00046 L 0.44022 0.00046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320" y="0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4022 0.00046 L 0.58765 0.00046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372" y="0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2" grpId="2" animBg="1"/>
      <p:bldP spid="2" grpId="3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989012" y="4495800"/>
            <a:ext cx="9982200" cy="820600"/>
          </a:xfrm>
        </p:spPr>
        <p:txBody>
          <a:bodyPr/>
          <a:lstStyle/>
          <a:p>
            <a:r>
              <a:rPr lang="en-US" noProof="1" smtClean="0">
                <a:cs typeface="Consolas" panose="020B0609020204030204" pitchFamily="49" charset="0"/>
              </a:rPr>
              <a:t>Readers and Writers</a:t>
            </a:r>
            <a:endParaRPr lang="en-US" noProof="1">
              <a:cs typeface="Consolas" panose="020B0609020204030204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7612" y="5277024"/>
            <a:ext cx="9525000" cy="1365365"/>
          </a:xfrm>
        </p:spPr>
        <p:txBody>
          <a:bodyPr/>
          <a:lstStyle/>
          <a:p>
            <a:r>
              <a:rPr lang="en-US" noProof="1" smtClean="0"/>
              <a:t>StreamReader, Binaryreader, StreamWriter, BinaryWriter</a:t>
            </a:r>
            <a:endParaRPr lang="en-US" noProof="1"/>
          </a:p>
        </p:txBody>
      </p:sp>
      <p:pic>
        <p:nvPicPr>
          <p:cNvPr id="4098" name="Picture 2" descr="https://aliabdussalam.files.wordpress.com/2012/12/learn-read-write-english-800x80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4180" y="1219200"/>
            <a:ext cx="4331864" cy="324009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3741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1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0</TotalTime>
  <Words>1929</Words>
  <Application>Microsoft Office PowerPoint</Application>
  <PresentationFormat>Custom</PresentationFormat>
  <Paragraphs>384</Paragraphs>
  <Slides>35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35</vt:i4>
      </vt:variant>
    </vt:vector>
  </HeadingPairs>
  <TitlesOfParts>
    <vt:vector size="43" baseType="lpstr">
      <vt:lpstr>Arial</vt:lpstr>
      <vt:lpstr>Calibri</vt:lpstr>
      <vt:lpstr>Consolas</vt:lpstr>
      <vt:lpstr>Courier New</vt:lpstr>
      <vt:lpstr>Wingdings</vt:lpstr>
      <vt:lpstr>Wingdings 2</vt:lpstr>
      <vt:lpstr>SoftUni 16x9</vt:lpstr>
      <vt:lpstr>1_SoftUni 16x9</vt:lpstr>
      <vt:lpstr>Files and Streams</vt:lpstr>
      <vt:lpstr>Table of Contents</vt:lpstr>
      <vt:lpstr>Questions</vt:lpstr>
      <vt:lpstr>What Is Stream?</vt:lpstr>
      <vt:lpstr>What is Stream?</vt:lpstr>
      <vt:lpstr>Streams Basics</vt:lpstr>
      <vt:lpstr>Streams Basics</vt:lpstr>
      <vt:lpstr>Stream – Example</vt:lpstr>
      <vt:lpstr>Readers and Writers</vt:lpstr>
      <vt:lpstr>Readers and Writers</vt:lpstr>
      <vt:lpstr>Problem: Read File</vt:lpstr>
      <vt:lpstr>Solution: Read File</vt:lpstr>
      <vt:lpstr>Problem: Write to File</vt:lpstr>
      <vt:lpstr>Writing Reversed Text to File – Example</vt:lpstr>
      <vt:lpstr>Base Streams</vt:lpstr>
      <vt:lpstr>Stream Types in .NET</vt:lpstr>
      <vt:lpstr>The System.IO.Stream Class </vt:lpstr>
      <vt:lpstr>Methods of System.IO.Stream Class</vt:lpstr>
      <vt:lpstr>Methods of System.IO.Stream Class (2)</vt:lpstr>
      <vt:lpstr>Methods of System.IO.Stream Class (3)</vt:lpstr>
      <vt:lpstr>File Stream</vt:lpstr>
      <vt:lpstr>The FileStream Class</vt:lpstr>
      <vt:lpstr>The FileStream Class (2)</vt:lpstr>
      <vt:lpstr>Writing Text to File – Example</vt:lpstr>
      <vt:lpstr>Copying File – Example</vt:lpstr>
      <vt:lpstr>Memory Stream</vt:lpstr>
      <vt:lpstr>Reading In-Memory String – Example</vt:lpstr>
      <vt:lpstr>Network Stream</vt:lpstr>
      <vt:lpstr>Simple Web Server – Example</vt:lpstr>
      <vt:lpstr>Buffered Streams</vt:lpstr>
      <vt:lpstr>Buffered Streams (2)</vt:lpstr>
      <vt:lpstr>Other Streams</vt:lpstr>
      <vt:lpstr>Other Streams</vt:lpstr>
      <vt:lpstr>Exercises in Class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Streams and Text Files</dc:title>
  <dc:subject>Advanced C#  Course</dc:subject>
  <dc:creator/>
  <cp:keywords>C#, text, files, streams, string, processing, programming, course, SoftUni, Software University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2017-09-02T15:24:24Z</dcterms:modified>
  <cp:category>programming, software engineering, C#, data structures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